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828" r:id="rId4"/>
  </p:sldMasterIdLst>
  <p:notesMasterIdLst>
    <p:notesMasterId r:id="rId38"/>
  </p:notesMasterIdLst>
  <p:handoutMasterIdLst>
    <p:handoutMasterId r:id="rId39"/>
  </p:handoutMasterIdLst>
  <p:sldIdLst>
    <p:sldId id="304" r:id="rId5"/>
    <p:sldId id="256" r:id="rId6"/>
    <p:sldId id="263" r:id="rId7"/>
    <p:sldId id="278" r:id="rId8"/>
    <p:sldId id="279" r:id="rId9"/>
    <p:sldId id="280" r:id="rId10"/>
    <p:sldId id="281" r:id="rId11"/>
    <p:sldId id="283" r:id="rId12"/>
    <p:sldId id="284" r:id="rId13"/>
    <p:sldId id="291" r:id="rId14"/>
    <p:sldId id="292" r:id="rId15"/>
    <p:sldId id="287" r:id="rId16"/>
    <p:sldId id="288" r:id="rId17"/>
    <p:sldId id="264" r:id="rId18"/>
    <p:sldId id="290" r:id="rId19"/>
    <p:sldId id="267" r:id="rId20"/>
    <p:sldId id="268" r:id="rId21"/>
    <p:sldId id="269" r:id="rId22"/>
    <p:sldId id="271" r:id="rId23"/>
    <p:sldId id="270" r:id="rId24"/>
    <p:sldId id="274" r:id="rId25"/>
    <p:sldId id="275" r:id="rId26"/>
    <p:sldId id="276" r:id="rId27"/>
    <p:sldId id="297" r:id="rId28"/>
    <p:sldId id="298" r:id="rId29"/>
    <p:sldId id="300" r:id="rId30"/>
    <p:sldId id="301" r:id="rId31"/>
    <p:sldId id="302" r:id="rId32"/>
    <p:sldId id="303" r:id="rId33"/>
    <p:sldId id="257" r:id="rId34"/>
    <p:sldId id="296" r:id="rId35"/>
    <p:sldId id="305" r:id="rId36"/>
    <p:sldId id="26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92" autoAdjust="0"/>
    <p:restoredTop sz="95220" autoAdjust="0"/>
  </p:normalViewPr>
  <p:slideViewPr>
    <p:cSldViewPr snapToGrid="0">
      <p:cViewPr varScale="1">
        <p:scale>
          <a:sx n="79" d="100"/>
          <a:sy n="79" d="100"/>
        </p:scale>
        <p:origin x="8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8.svg"/><Relationship Id="rId5" Type="http://schemas.openxmlformats.org/officeDocument/2006/relationships/image" Target="../media/image40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B432F4-5FDB-4518-9272-2F3934AC6AA2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633A646-2062-4841-AF18-847B074C67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Geht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es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meinem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Unternehmen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gut?</a:t>
          </a:r>
        </a:p>
      </dgm:t>
    </dgm:pt>
    <dgm:pt modelId="{DB4A5689-BD48-4D3D-8017-D1E3C49B0DDB}" type="par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397C75F-5FD8-4120-9A24-A246D042942B}" type="sibTrans" cxnId="{56ADA02B-9055-4F39-B74D-2D556F11DDB6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6D21269-399B-4BA2-8621-C7B9DA1E1B8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Habe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ich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mich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noch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ein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Jahr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durchgedrückt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?</a:t>
          </a:r>
        </a:p>
      </dgm:t>
    </dgm:pt>
    <dgm:pt modelId="{C79B0F2C-DDB4-44EB-89F7-717146B88B10}" type="sibTrans" cxnId="{E4AD895B-72A4-4A6B-A7F4-C77A53EC51BC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AA3929B3-1058-4240-AD5D-9518D4976567}" type="parTrans" cxnId="{E4AD895B-72A4-4A6B-A7F4-C77A53EC51BC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14BC708E-A0A1-4102-88E4-E75128B4E5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Geht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es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meinem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Unternehmen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schlecht</a:t>
          </a:r>
          <a:r>
            <a:rPr lang="en-US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?</a:t>
          </a:r>
        </a:p>
      </dgm:t>
    </dgm:pt>
    <dgm:pt modelId="{7519C821-85FB-4CA3-BEB5-E4BFBC529B83}" type="sibTrans" cxnId="{EB9839C5-F324-41C4-8950-5284E09FB71E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CF221EFF-354A-47A9-A498-1F0BBF01ECB8}" type="parTrans" cxnId="{EB9839C5-F324-41C4-8950-5284E09FB71E}">
      <dgm:prSet/>
      <dgm:spPr/>
      <dgm:t>
        <a:bodyPr/>
        <a:lstStyle/>
        <a:p>
          <a:endParaRPr lang="en-US" noProof="0">
            <a:solidFill>
              <a:schemeClr val="bg1"/>
            </a:solidFill>
            <a:effectLst>
              <a:glow rad="152400">
                <a:schemeClr val="bg1">
                  <a:alpha val="19000"/>
                </a:schemeClr>
              </a:glow>
            </a:effectLst>
          </a:endParaRPr>
        </a:p>
      </dgm:t>
    </dgm:pt>
    <dgm:pt modelId="{D40A0249-41A7-44A6-A657-361E8C18FD42}" type="pres">
      <dgm:prSet presAssocID="{E1B432F4-5FDB-4518-9272-2F3934AC6AA2}" presName="root" presStyleCnt="0">
        <dgm:presLayoutVars>
          <dgm:dir/>
          <dgm:resizeHandles val="exact"/>
        </dgm:presLayoutVars>
      </dgm:prSet>
      <dgm:spPr/>
    </dgm:pt>
    <dgm:pt modelId="{7D1F47A2-8F6C-4C7F-B3B3-2100C986DE32}" type="pres">
      <dgm:prSet presAssocID="{B633A646-2062-4841-AF18-847B074C6716}" presName="compNode" presStyleCnt="0"/>
      <dgm:spPr/>
    </dgm:pt>
    <dgm:pt modelId="{EC4D957C-BFAC-446D-9573-48333BEC34E6}" type="pres">
      <dgm:prSet presAssocID="{B633A646-2062-4841-AF18-847B074C6716}" presName="bgRect" presStyleLbl="bgShp" presStyleIdx="0" presStyleCnt="3"/>
      <dgm:spPr>
        <a:prstGeom prst="rect">
          <a:avLst/>
        </a:prstGeom>
        <a:solidFill>
          <a:schemeClr val="tx1">
            <a:alpha val="70000"/>
          </a:schemeClr>
        </a:solidFill>
      </dgm:spPr>
    </dgm:pt>
    <dgm:pt modelId="{BE6B2CCF-B717-4C6F-9115-44EF0ECE6018}" type="pres">
      <dgm:prSet presAssocID="{B633A646-2062-4841-AF18-847B074C6716}" presName="iconRect" presStyleLbl="node1" presStyleIdx="0" presStyleCnt="3" custScaleX="75132" custScaleY="7513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chendes Gesicht ohne Füllung"/>
        </a:ext>
      </dgm:extLst>
    </dgm:pt>
    <dgm:pt modelId="{95420642-092B-41B9-94FA-E0EC36F9AF7E}" type="pres">
      <dgm:prSet presAssocID="{B633A646-2062-4841-AF18-847B074C6716}" presName="spaceRect" presStyleCnt="0"/>
      <dgm:spPr/>
    </dgm:pt>
    <dgm:pt modelId="{C95AF6F0-F4DA-48FE-85EB-61ADFB42AA13}" type="pres">
      <dgm:prSet presAssocID="{B633A646-2062-4841-AF18-847B074C6716}" presName="parTx" presStyleLbl="revTx" presStyleIdx="0" presStyleCnt="3">
        <dgm:presLayoutVars>
          <dgm:chMax val="0"/>
          <dgm:chPref val="0"/>
        </dgm:presLayoutVars>
      </dgm:prSet>
      <dgm:spPr/>
    </dgm:pt>
    <dgm:pt modelId="{51DD96AA-8DD7-4B07-A561-5C9B41ACFA3C}" type="pres">
      <dgm:prSet presAssocID="{1397C75F-5FD8-4120-9A24-A246D042942B}" presName="sibTrans" presStyleCnt="0"/>
      <dgm:spPr/>
    </dgm:pt>
    <dgm:pt modelId="{38E06421-A6BB-4D10-8565-2812C2C5C6B3}" type="pres">
      <dgm:prSet presAssocID="{14BC708E-A0A1-4102-88E4-E75128B4E51E}" presName="compNode" presStyleCnt="0"/>
      <dgm:spPr/>
    </dgm:pt>
    <dgm:pt modelId="{79919C57-A32A-40F6-B106-B4E0CE644E4C}" type="pres">
      <dgm:prSet presAssocID="{14BC708E-A0A1-4102-88E4-E75128B4E51E}" presName="bgRect" presStyleLbl="bgShp" presStyleIdx="1" presStyleCnt="3"/>
      <dgm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99FDF55F-B3E9-423D-AD21-A6446C5D7455}" type="pres">
      <dgm:prSet presAssocID="{14BC708E-A0A1-4102-88E4-E75128B4E51E}" presName="iconRect" presStyleLbl="node1" presStyleIdx="1" presStyleCnt="3" custScaleX="75132" custScaleY="7513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einendes Gesicht ohne Füllung"/>
        </a:ext>
      </dgm:extLst>
    </dgm:pt>
    <dgm:pt modelId="{E98BD5F1-E6F1-491F-A8EE-6A9AD649521E}" type="pres">
      <dgm:prSet presAssocID="{14BC708E-A0A1-4102-88E4-E75128B4E51E}" presName="spaceRect" presStyleCnt="0"/>
      <dgm:spPr/>
    </dgm:pt>
    <dgm:pt modelId="{80F6AD63-74FB-40E4-9D40-4178AFD87F60}" type="pres">
      <dgm:prSet presAssocID="{14BC708E-A0A1-4102-88E4-E75128B4E51E}" presName="parTx" presStyleLbl="revTx" presStyleIdx="1" presStyleCnt="3">
        <dgm:presLayoutVars>
          <dgm:chMax val="0"/>
          <dgm:chPref val="0"/>
        </dgm:presLayoutVars>
      </dgm:prSet>
      <dgm:spPr/>
    </dgm:pt>
    <dgm:pt modelId="{1375F890-B8F8-4966-ABCD-B672FD4512B7}" type="pres">
      <dgm:prSet presAssocID="{7519C821-85FB-4CA3-BEB5-E4BFBC529B83}" presName="sibTrans" presStyleCnt="0"/>
      <dgm:spPr/>
    </dgm:pt>
    <dgm:pt modelId="{9887B295-B446-4B8E-AEA4-76754DE9DD89}" type="pres">
      <dgm:prSet presAssocID="{C6D21269-399B-4BA2-8621-C7B9DA1E1B8F}" presName="compNode" presStyleCnt="0"/>
      <dgm:spPr/>
    </dgm:pt>
    <dgm:pt modelId="{436A8B1C-2D30-44BB-9150-7099503C8960}" type="pres">
      <dgm:prSet presAssocID="{C6D21269-399B-4BA2-8621-C7B9DA1E1B8F}" presName="bgRect" presStyleLbl="bgShp" presStyleIdx="2" presStyleCnt="3"/>
      <dgm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gm:spPr>
    </dgm:pt>
    <dgm:pt modelId="{1A8B8B62-3037-4506-89D7-28710774070B}" type="pres">
      <dgm:prSet presAssocID="{C6D21269-399B-4BA2-8621-C7B9DA1E1B8F}" presName="iconRect" presStyleLbl="node1" presStyleIdx="2" presStyleCnt="3" custScaleX="68302" custScaleY="68302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sicht mit Zunge ohne Füllung"/>
        </a:ext>
      </dgm:extLst>
    </dgm:pt>
    <dgm:pt modelId="{2FFC6342-A780-4396-8FAC-8E7FAE77A6E2}" type="pres">
      <dgm:prSet presAssocID="{C6D21269-399B-4BA2-8621-C7B9DA1E1B8F}" presName="spaceRect" presStyleCnt="0"/>
      <dgm:spPr/>
    </dgm:pt>
    <dgm:pt modelId="{D5847293-6F0A-4807-B203-585610F4F535}" type="pres">
      <dgm:prSet presAssocID="{C6D21269-399B-4BA2-8621-C7B9DA1E1B8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944ABB28-0B7D-40F0-8726-3385D62BD567}" type="presOf" srcId="{B633A646-2062-4841-AF18-847B074C6716}" destId="{C95AF6F0-F4DA-48FE-85EB-61ADFB42AA13}" srcOrd="0" destOrd="0" presId="urn:microsoft.com/office/officeart/2018/2/layout/IconVerticalSolidList"/>
    <dgm:cxn modelId="{56ADA02B-9055-4F39-B74D-2D556F11DDB6}" srcId="{E1B432F4-5FDB-4518-9272-2F3934AC6AA2}" destId="{B633A646-2062-4841-AF18-847B074C6716}" srcOrd="0" destOrd="0" parTransId="{DB4A5689-BD48-4D3D-8017-D1E3C49B0DDB}" sibTransId="{1397C75F-5FD8-4120-9A24-A246D042942B}"/>
    <dgm:cxn modelId="{282E4C31-D2E4-4F2E-B7E4-7F072B61355B}" type="presOf" srcId="{E1B432F4-5FDB-4518-9272-2F3934AC6AA2}" destId="{D40A0249-41A7-44A6-A657-361E8C18FD42}" srcOrd="0" destOrd="0" presId="urn:microsoft.com/office/officeart/2018/2/layout/IconVerticalSolidList"/>
    <dgm:cxn modelId="{E4AD895B-72A4-4A6B-A7F4-C77A53EC51BC}" srcId="{E1B432F4-5FDB-4518-9272-2F3934AC6AA2}" destId="{C6D21269-399B-4BA2-8621-C7B9DA1E1B8F}" srcOrd="2" destOrd="0" parTransId="{AA3929B3-1058-4240-AD5D-9518D4976567}" sibTransId="{C79B0F2C-DDB4-44EB-89F7-717146B88B10}"/>
    <dgm:cxn modelId="{EB9839C5-F324-41C4-8950-5284E09FB71E}" srcId="{E1B432F4-5FDB-4518-9272-2F3934AC6AA2}" destId="{14BC708E-A0A1-4102-88E4-E75128B4E51E}" srcOrd="1" destOrd="0" parTransId="{CF221EFF-354A-47A9-A498-1F0BBF01ECB8}" sibTransId="{7519C821-85FB-4CA3-BEB5-E4BFBC529B83}"/>
    <dgm:cxn modelId="{4A4BD2E1-F579-4CB0-A349-6E4A603D3C1F}" type="presOf" srcId="{14BC708E-A0A1-4102-88E4-E75128B4E51E}" destId="{80F6AD63-74FB-40E4-9D40-4178AFD87F60}" srcOrd="0" destOrd="0" presId="urn:microsoft.com/office/officeart/2018/2/layout/IconVerticalSolidList"/>
    <dgm:cxn modelId="{0F0438E4-D0CA-47DC-8484-BFD8CF753812}" type="presOf" srcId="{C6D21269-399B-4BA2-8621-C7B9DA1E1B8F}" destId="{D5847293-6F0A-4807-B203-585610F4F535}" srcOrd="0" destOrd="0" presId="urn:microsoft.com/office/officeart/2018/2/layout/IconVerticalSolidList"/>
    <dgm:cxn modelId="{07CEADA1-F123-4E4C-9E9E-EDC53C6A9D42}" type="presParOf" srcId="{D40A0249-41A7-44A6-A657-361E8C18FD42}" destId="{7D1F47A2-8F6C-4C7F-B3B3-2100C986DE32}" srcOrd="0" destOrd="0" presId="urn:microsoft.com/office/officeart/2018/2/layout/IconVerticalSolidList"/>
    <dgm:cxn modelId="{F2FB5DCA-E48C-4F18-9E21-40A8BA4E97C5}" type="presParOf" srcId="{7D1F47A2-8F6C-4C7F-B3B3-2100C986DE32}" destId="{EC4D957C-BFAC-446D-9573-48333BEC34E6}" srcOrd="0" destOrd="0" presId="urn:microsoft.com/office/officeart/2018/2/layout/IconVerticalSolidList"/>
    <dgm:cxn modelId="{A830D3AF-7E56-4163-A545-B5B0E5253A32}" type="presParOf" srcId="{7D1F47A2-8F6C-4C7F-B3B3-2100C986DE32}" destId="{BE6B2CCF-B717-4C6F-9115-44EF0ECE6018}" srcOrd="1" destOrd="0" presId="urn:microsoft.com/office/officeart/2018/2/layout/IconVerticalSolidList"/>
    <dgm:cxn modelId="{C133A968-EF32-4D7B-99AB-467DBC63AA65}" type="presParOf" srcId="{7D1F47A2-8F6C-4C7F-B3B3-2100C986DE32}" destId="{95420642-092B-41B9-94FA-E0EC36F9AF7E}" srcOrd="2" destOrd="0" presId="urn:microsoft.com/office/officeart/2018/2/layout/IconVerticalSolidList"/>
    <dgm:cxn modelId="{D41F3259-A36F-405E-9981-26F5153F9ECE}" type="presParOf" srcId="{7D1F47A2-8F6C-4C7F-B3B3-2100C986DE32}" destId="{C95AF6F0-F4DA-48FE-85EB-61ADFB42AA13}" srcOrd="3" destOrd="0" presId="urn:microsoft.com/office/officeart/2018/2/layout/IconVerticalSolidList"/>
    <dgm:cxn modelId="{23EAD705-80C2-4A13-8B46-0FDB076A4FC2}" type="presParOf" srcId="{D40A0249-41A7-44A6-A657-361E8C18FD42}" destId="{51DD96AA-8DD7-4B07-A561-5C9B41ACFA3C}" srcOrd="1" destOrd="0" presId="urn:microsoft.com/office/officeart/2018/2/layout/IconVerticalSolidList"/>
    <dgm:cxn modelId="{37270FB1-E3CB-4E7A-934D-8AD3CE1A6A9C}" type="presParOf" srcId="{D40A0249-41A7-44A6-A657-361E8C18FD42}" destId="{38E06421-A6BB-4D10-8565-2812C2C5C6B3}" srcOrd="2" destOrd="0" presId="urn:microsoft.com/office/officeart/2018/2/layout/IconVerticalSolidList"/>
    <dgm:cxn modelId="{A2720370-712D-409A-A691-A76A6B58E669}" type="presParOf" srcId="{38E06421-A6BB-4D10-8565-2812C2C5C6B3}" destId="{79919C57-A32A-40F6-B106-B4E0CE644E4C}" srcOrd="0" destOrd="0" presId="urn:microsoft.com/office/officeart/2018/2/layout/IconVerticalSolidList"/>
    <dgm:cxn modelId="{7F0D094D-67F9-4096-8C3F-6FB86443B146}" type="presParOf" srcId="{38E06421-A6BB-4D10-8565-2812C2C5C6B3}" destId="{99FDF55F-B3E9-423D-AD21-A6446C5D7455}" srcOrd="1" destOrd="0" presId="urn:microsoft.com/office/officeart/2018/2/layout/IconVerticalSolidList"/>
    <dgm:cxn modelId="{A46EF107-6809-4A78-A437-DA4FD0910124}" type="presParOf" srcId="{38E06421-A6BB-4D10-8565-2812C2C5C6B3}" destId="{E98BD5F1-E6F1-491F-A8EE-6A9AD649521E}" srcOrd="2" destOrd="0" presId="urn:microsoft.com/office/officeart/2018/2/layout/IconVerticalSolidList"/>
    <dgm:cxn modelId="{A2F04EF7-8EDA-4B91-A3BA-95A8C47F2083}" type="presParOf" srcId="{38E06421-A6BB-4D10-8565-2812C2C5C6B3}" destId="{80F6AD63-74FB-40E4-9D40-4178AFD87F60}" srcOrd="3" destOrd="0" presId="urn:microsoft.com/office/officeart/2018/2/layout/IconVerticalSolidList"/>
    <dgm:cxn modelId="{600447EF-7DA9-4818-8D45-C741C5E6B34A}" type="presParOf" srcId="{D40A0249-41A7-44A6-A657-361E8C18FD42}" destId="{1375F890-B8F8-4966-ABCD-B672FD4512B7}" srcOrd="3" destOrd="0" presId="urn:microsoft.com/office/officeart/2018/2/layout/IconVerticalSolidList"/>
    <dgm:cxn modelId="{678E6197-2DF8-487D-80B8-DC5109CCDD3F}" type="presParOf" srcId="{D40A0249-41A7-44A6-A657-361E8C18FD42}" destId="{9887B295-B446-4B8E-AEA4-76754DE9DD89}" srcOrd="4" destOrd="0" presId="urn:microsoft.com/office/officeart/2018/2/layout/IconVerticalSolidList"/>
    <dgm:cxn modelId="{27C0A3EB-AFC3-4068-98D6-97C2AE9FB8D1}" type="presParOf" srcId="{9887B295-B446-4B8E-AEA4-76754DE9DD89}" destId="{436A8B1C-2D30-44BB-9150-7099503C8960}" srcOrd="0" destOrd="0" presId="urn:microsoft.com/office/officeart/2018/2/layout/IconVerticalSolidList"/>
    <dgm:cxn modelId="{3914B107-20DC-4ED8-B86C-19F61BC45DBB}" type="presParOf" srcId="{9887B295-B446-4B8E-AEA4-76754DE9DD89}" destId="{1A8B8B62-3037-4506-89D7-28710774070B}" srcOrd="1" destOrd="0" presId="urn:microsoft.com/office/officeart/2018/2/layout/IconVerticalSolidList"/>
    <dgm:cxn modelId="{8C250632-60D4-4813-9B7E-F468D972396C}" type="presParOf" srcId="{9887B295-B446-4B8E-AEA4-76754DE9DD89}" destId="{2FFC6342-A780-4396-8FAC-8E7FAE77A6E2}" srcOrd="2" destOrd="0" presId="urn:microsoft.com/office/officeart/2018/2/layout/IconVerticalSolidList"/>
    <dgm:cxn modelId="{84E4FB42-7EF6-4E5B-9E43-2F003B8E5D13}" type="presParOf" srcId="{9887B295-B446-4B8E-AEA4-76754DE9DD89}" destId="{D5847293-6F0A-4807-B203-585610F4F53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4D957C-BFAC-446D-9573-48333BEC34E6}">
      <dsp:nvSpPr>
        <dsp:cNvPr id="0" name=""/>
        <dsp:cNvSpPr/>
      </dsp:nvSpPr>
      <dsp:spPr>
        <a:xfrm>
          <a:off x="0" y="601"/>
          <a:ext cx="5607050" cy="1407541"/>
        </a:xfrm>
        <a:prstGeom prst="rect">
          <a:avLst/>
        </a:prstGeom>
        <a:solidFill>
          <a:schemeClr val="tx1">
            <a:alpha val="7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E6B2CCF-B717-4C6F-9115-44EF0ECE6018}">
      <dsp:nvSpPr>
        <dsp:cNvPr id="0" name=""/>
        <dsp:cNvSpPr/>
      </dsp:nvSpPr>
      <dsp:spPr>
        <a:xfrm>
          <a:off x="522039" y="413556"/>
          <a:ext cx="581632" cy="5816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95AF6F0-F4DA-48FE-85EB-61ADFB42AA13}">
      <dsp:nvSpPr>
        <dsp:cNvPr id="0" name=""/>
        <dsp:cNvSpPr/>
      </dsp:nvSpPr>
      <dsp:spPr>
        <a:xfrm>
          <a:off x="1625711" y="601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Geht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es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meinem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Unternehmen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gut?</a:t>
          </a:r>
        </a:p>
      </dsp:txBody>
      <dsp:txXfrm>
        <a:off x="1625711" y="601"/>
        <a:ext cx="3981338" cy="1407541"/>
      </dsp:txXfrm>
    </dsp:sp>
    <dsp:sp modelId="{79919C57-A32A-40F6-B106-B4E0CE644E4C}">
      <dsp:nvSpPr>
        <dsp:cNvPr id="0" name=""/>
        <dsp:cNvSpPr/>
      </dsp:nvSpPr>
      <dsp:spPr>
        <a:xfrm>
          <a:off x="0" y="1760029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9FDF55F-B3E9-423D-AD21-A6446C5D7455}">
      <dsp:nvSpPr>
        <dsp:cNvPr id="0" name=""/>
        <dsp:cNvSpPr/>
      </dsp:nvSpPr>
      <dsp:spPr>
        <a:xfrm>
          <a:off x="522039" y="2172983"/>
          <a:ext cx="581632" cy="5816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0F6AD63-74FB-40E4-9D40-4178AFD87F60}">
      <dsp:nvSpPr>
        <dsp:cNvPr id="0" name=""/>
        <dsp:cNvSpPr/>
      </dsp:nvSpPr>
      <dsp:spPr>
        <a:xfrm>
          <a:off x="1625711" y="1760029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Geht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es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meinem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Unternehmen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schlecht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?</a:t>
          </a:r>
        </a:p>
      </dsp:txBody>
      <dsp:txXfrm>
        <a:off x="1625711" y="1760029"/>
        <a:ext cx="3981338" cy="1407541"/>
      </dsp:txXfrm>
    </dsp:sp>
    <dsp:sp modelId="{436A8B1C-2D30-44BB-9150-7099503C8960}">
      <dsp:nvSpPr>
        <dsp:cNvPr id="0" name=""/>
        <dsp:cNvSpPr/>
      </dsp:nvSpPr>
      <dsp:spPr>
        <a:xfrm>
          <a:off x="0" y="3519456"/>
          <a:ext cx="5607050" cy="1407541"/>
        </a:xfrm>
        <a:prstGeom prst="rect">
          <a:avLst/>
        </a:prstGeom>
        <a:solidFill>
          <a:srgbClr val="000000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8B8B62-3037-4506-89D7-28710774070B}">
      <dsp:nvSpPr>
        <dsp:cNvPr id="0" name=""/>
        <dsp:cNvSpPr/>
      </dsp:nvSpPr>
      <dsp:spPr>
        <a:xfrm>
          <a:off x="548476" y="3958848"/>
          <a:ext cx="528758" cy="52875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847293-6F0A-4807-B203-585610F4F535}">
      <dsp:nvSpPr>
        <dsp:cNvPr id="0" name=""/>
        <dsp:cNvSpPr/>
      </dsp:nvSpPr>
      <dsp:spPr>
        <a:xfrm>
          <a:off x="1625711" y="3519456"/>
          <a:ext cx="3981338" cy="14075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965" tIns="148965" rIns="148965" bIns="148965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Habe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ich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mich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noch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ein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Jahr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 </a:t>
          </a:r>
          <a:r>
            <a:rPr lang="en-US" sz="2500" kern="1200" noProof="0" dirty="0" err="1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durchgedrückt</a:t>
          </a:r>
          <a:r>
            <a:rPr lang="en-US" sz="2500" kern="1200" noProof="0" dirty="0">
              <a:solidFill>
                <a:schemeClr val="bg1"/>
              </a:solidFill>
              <a:effectLst>
                <a:glow rad="152400">
                  <a:schemeClr val="bg1">
                    <a:alpha val="19000"/>
                  </a:schemeClr>
                </a:glow>
              </a:effectLst>
            </a:rPr>
            <a:t>?</a:t>
          </a:r>
        </a:p>
      </dsp:txBody>
      <dsp:txXfrm>
        <a:off x="1625711" y="3519456"/>
        <a:ext cx="3981338" cy="14075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A62EC2-9403-4E3F-B9EE-AC16CAC60F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89550C-613B-478E-B802-C73E628524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69C108-6DA3-45F2-AE7E-50E80854775B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013C7E-277B-477F-B8EF-FBEECB8A1F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496058-9ECC-48B6-8A85-7E3A3E39E8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6ED09B-8056-4B81-BB5B-ECA7E0231E72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30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6A73B2-5605-4CC4-ADC6-622651651079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D664B-377C-4B68-AF4E-EBDA643118DF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299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 err="1">
                <a:solidFill>
                  <a:schemeClr val="bg1"/>
                </a:solidFill>
              </a:rPr>
              <a:t>Entschuldungsdauer</a:t>
            </a:r>
            <a:endParaRPr lang="de-AT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54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748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ED664B-377C-4B68-AF4E-EBDA643118DF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01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kipedia.org/" TargetMode="External"/><Relationship Id="rId2" Type="http://schemas.openxmlformats.org/officeDocument/2006/relationships/hyperlink" Target="https://www.businessfragen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lbg.at/servicecenter/rechtsformen_gr%C3%BCndung_planung_controlling_steuern_sv_pr%C3%BCfung/planung_controlling/wichtige_betriebswirtschaftliche_kennzahlen/index_ger.html" TargetMode="External"/><Relationship Id="rId4" Type="http://schemas.openxmlformats.org/officeDocument/2006/relationships/hyperlink" Target="https://banking.raiffeisen.at/web/publicrbg/teletraderdetails?wsrp_ttroute=%2FRaiffeisenRelaunch_Staging%2Fstock%2Ffigures%2Ftts-26000027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6430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7B6A494A-107F-4749-AA5C-667EEEE42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D7F4FFED-44A1-4650-8B35-6D1118C2C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C048A60-27B5-4E4C-BF6B-66392863E019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93A60A16-7E42-4911-93E0-43BF73AFD4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5BD997DC-61AF-4595-A837-C0047D58A188}"/>
              </a:ext>
            </a:extLst>
          </p:cNvPr>
          <p:cNvSpPr txBox="1">
            <a:spLocks/>
          </p:cNvSpPr>
          <p:nvPr/>
        </p:nvSpPr>
        <p:spPr>
          <a:xfrm>
            <a:off x="1591200" y="1746000"/>
            <a:ext cx="10602000" cy="42912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2800" dirty="0">
                <a:solidFill>
                  <a:schemeClr val="bg1"/>
                </a:solidFill>
              </a:rPr>
              <a:t>Eigenkapitalrentabilität</a:t>
            </a: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Return on Investment</a:t>
            </a:r>
            <a:endParaRPr lang="en-GB" sz="2800" dirty="0">
              <a:solidFill>
                <a:schemeClr val="bg1"/>
              </a:solidFill>
            </a:endParaRP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Gesamtkapitalrentabilität</a:t>
            </a:r>
            <a:endParaRPr lang="de-AT" sz="2800" dirty="0">
              <a:solidFill>
                <a:schemeClr val="bg1"/>
              </a:solidFill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3E5EAFF5-5A12-4617-91AF-F3F073FD51F4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Rentabilitätskennzahlen</a:t>
            </a:r>
          </a:p>
        </p:txBody>
      </p:sp>
    </p:spTree>
    <p:extLst>
      <p:ext uri="{BB962C8B-B14F-4D97-AF65-F5344CB8AC3E}">
        <p14:creationId xmlns:p14="http://schemas.microsoft.com/office/powerpoint/2010/main" val="234087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3CE4C1E5-178F-4160-A9C6-9FAB640E29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C6A94F8-697E-44A0-891F-40365D106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0C01893-140D-4382-9CDA-EE90AB390C77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D5637A7A-2D23-4232-8A96-7192EDD4B50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15F52A40-9CB2-459E-8D55-FB671F3B08B5}"/>
              </a:ext>
            </a:extLst>
          </p:cNvPr>
          <p:cNvSpPr txBox="1">
            <a:spLocks/>
          </p:cNvSpPr>
          <p:nvPr/>
        </p:nvSpPr>
        <p:spPr>
          <a:xfrm>
            <a:off x="1591200" y="1746000"/>
            <a:ext cx="10602000" cy="42912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2" indent="0">
              <a:lnSpc>
                <a:spcPts val="2000"/>
              </a:lnSpc>
              <a:spcBef>
                <a:spcPts val="1200"/>
              </a:spcBef>
              <a:buFont typeface="Arial" panose="020B0604020202020204" pitchFamily="34" charset="0"/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lvl="2">
              <a:lnSpc>
                <a:spcPts val="2000"/>
              </a:lnSpc>
              <a:spcBef>
                <a:spcPts val="1200"/>
              </a:spcBef>
            </a:pPr>
            <a:r>
              <a:rPr lang="de-DE" sz="2800" dirty="0">
                <a:solidFill>
                  <a:schemeClr val="bg1"/>
                </a:solidFill>
              </a:rPr>
              <a:t>Kapitalumschlagshäufigkeit</a:t>
            </a:r>
          </a:p>
          <a:p>
            <a:pPr lvl="2">
              <a:lnSpc>
                <a:spcPts val="2000"/>
              </a:lnSpc>
              <a:spcBef>
                <a:spcPts val="1200"/>
              </a:spcBef>
            </a:pPr>
            <a:r>
              <a:rPr lang="de-DE" sz="2800" dirty="0">
                <a:solidFill>
                  <a:schemeClr val="bg1"/>
                </a:solidFill>
              </a:rPr>
              <a:t>Lagerumschlagshäufigkeit</a:t>
            </a:r>
          </a:p>
          <a:p>
            <a:pPr lvl="2">
              <a:lnSpc>
                <a:spcPts val="2000"/>
              </a:lnSpc>
              <a:spcBef>
                <a:spcPts val="1200"/>
              </a:spcBef>
            </a:pPr>
            <a:r>
              <a:rPr lang="de-DE" sz="2800" dirty="0">
                <a:solidFill>
                  <a:schemeClr val="bg1"/>
                </a:solidFill>
              </a:rPr>
              <a:t>Lagerdauer</a:t>
            </a:r>
            <a:endParaRPr lang="en-GB" sz="2800" dirty="0">
              <a:solidFill>
                <a:schemeClr val="bg1"/>
              </a:solidFill>
            </a:endParaRPr>
          </a:p>
          <a:p>
            <a:pPr lvl="2">
              <a:lnSpc>
                <a:spcPts val="2000"/>
              </a:lnSpc>
              <a:spcBef>
                <a:spcPts val="1200"/>
              </a:spcBef>
            </a:pPr>
            <a:r>
              <a:rPr lang="de-DE" sz="2800" dirty="0">
                <a:solidFill>
                  <a:schemeClr val="bg1"/>
                </a:solidFill>
              </a:rPr>
              <a:t>Debitorenumschlagshäufigkeit</a:t>
            </a:r>
            <a:endParaRPr lang="en-GB" sz="2800" dirty="0">
              <a:solidFill>
                <a:schemeClr val="bg1"/>
              </a:solidFill>
            </a:endParaRPr>
          </a:p>
          <a:p>
            <a:pPr lvl="2">
              <a:lnSpc>
                <a:spcPts val="2000"/>
              </a:lnSpc>
              <a:spcBef>
                <a:spcPts val="1200"/>
              </a:spcBef>
            </a:pPr>
            <a:r>
              <a:rPr lang="de-DE" sz="2800" dirty="0">
                <a:solidFill>
                  <a:schemeClr val="bg1"/>
                </a:solidFill>
              </a:rPr>
              <a:t>Debitorenziel</a:t>
            </a:r>
            <a:endParaRPr lang="en-GB" sz="2800" dirty="0">
              <a:solidFill>
                <a:schemeClr val="bg1"/>
              </a:solidFill>
            </a:endParaRPr>
          </a:p>
          <a:p>
            <a:pPr lvl="2">
              <a:lnSpc>
                <a:spcPts val="2000"/>
              </a:lnSpc>
              <a:spcBef>
                <a:spcPts val="1200"/>
              </a:spcBef>
            </a:pPr>
            <a:r>
              <a:rPr lang="de-DE" sz="2800" dirty="0">
                <a:solidFill>
                  <a:schemeClr val="bg1"/>
                </a:solidFill>
              </a:rPr>
              <a:t>Kreditorenumschlagshäufigkeit</a:t>
            </a:r>
            <a:endParaRPr lang="en-GB" sz="2800" dirty="0">
              <a:solidFill>
                <a:schemeClr val="bg1"/>
              </a:solidFill>
            </a:endParaRPr>
          </a:p>
          <a:p>
            <a:pPr lvl="2">
              <a:lnSpc>
                <a:spcPts val="2000"/>
              </a:lnSpc>
              <a:spcBef>
                <a:spcPts val="1200"/>
              </a:spcBef>
            </a:pPr>
            <a:r>
              <a:rPr lang="de-DE" sz="2800" dirty="0">
                <a:solidFill>
                  <a:schemeClr val="bg1"/>
                </a:solidFill>
              </a:rPr>
              <a:t>Kreditorenziel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CB938489-0EE4-410A-ADDA-B093AC22111F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Umschlagshäufigkeitskennzahlen</a:t>
            </a:r>
          </a:p>
        </p:txBody>
      </p:sp>
    </p:spTree>
    <p:extLst>
      <p:ext uri="{BB962C8B-B14F-4D97-AF65-F5344CB8AC3E}">
        <p14:creationId xmlns:p14="http://schemas.microsoft.com/office/powerpoint/2010/main" val="159524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ADF29931-EB50-47AC-8647-D68FFB220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43A6B373-E01A-4B89-9294-06D7CD03EB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1BB393B-C273-4AD3-BD96-F0F80609C5B6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E0B0A9D0-1A96-45A1-A017-F429A7953D4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DC4E1E2B-521F-431C-B778-E9FAA8C56499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Kennzahlen</a:t>
            </a:r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8D6EF31F-26AB-458B-A622-E13854164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9543"/>
            <a:ext cx="12192000" cy="5798457"/>
          </a:xfrm>
          <a:prstGeom prst="rect">
            <a:avLst/>
          </a:prstGeom>
        </p:spPr>
      </p:pic>
      <p:sp>
        <p:nvSpPr>
          <p:cNvPr id="8" name="Flowchart: Process 15">
            <a:extLst>
              <a:ext uri="{FF2B5EF4-FFF2-40B4-BE49-F238E27FC236}">
                <a16:creationId xmlns:a16="http://schemas.microsoft.com/office/drawing/2014/main" id="{83EC974D-2411-40F1-9F1A-567587D37EA4}"/>
              </a:ext>
            </a:extLst>
          </p:cNvPr>
          <p:cNvSpPr/>
          <p:nvPr/>
        </p:nvSpPr>
        <p:spPr>
          <a:xfrm>
            <a:off x="6139543" y="5405320"/>
            <a:ext cx="6008914" cy="1396375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9" name="Flowchart: Process 16">
            <a:extLst>
              <a:ext uri="{FF2B5EF4-FFF2-40B4-BE49-F238E27FC236}">
                <a16:creationId xmlns:a16="http://schemas.microsoft.com/office/drawing/2014/main" id="{80134FA9-F42D-476E-AD86-404845D37EE7}"/>
              </a:ext>
            </a:extLst>
          </p:cNvPr>
          <p:cNvSpPr/>
          <p:nvPr/>
        </p:nvSpPr>
        <p:spPr>
          <a:xfrm>
            <a:off x="11508828" y="5657569"/>
            <a:ext cx="594585" cy="207204"/>
          </a:xfrm>
          <a:prstGeom prst="flowChartProcess">
            <a:avLst/>
          </a:prstGeom>
          <a:solidFill>
            <a:srgbClr val="F7F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Flowchart: Process 17">
            <a:extLst>
              <a:ext uri="{FF2B5EF4-FFF2-40B4-BE49-F238E27FC236}">
                <a16:creationId xmlns:a16="http://schemas.microsoft.com/office/drawing/2014/main" id="{FBEF434E-2752-449C-A4DE-57849A08411E}"/>
              </a:ext>
            </a:extLst>
          </p:cNvPr>
          <p:cNvSpPr/>
          <p:nvPr/>
        </p:nvSpPr>
        <p:spPr>
          <a:xfrm>
            <a:off x="11508827" y="6103507"/>
            <a:ext cx="594585" cy="207204"/>
          </a:xfrm>
          <a:prstGeom prst="flowChartProcess">
            <a:avLst/>
          </a:prstGeom>
          <a:solidFill>
            <a:srgbClr val="F7F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1" name="Flowchart: Process 18">
            <a:extLst>
              <a:ext uri="{FF2B5EF4-FFF2-40B4-BE49-F238E27FC236}">
                <a16:creationId xmlns:a16="http://schemas.microsoft.com/office/drawing/2014/main" id="{01C0B95A-12C0-41BA-A360-8C3F2B397241}"/>
              </a:ext>
            </a:extLst>
          </p:cNvPr>
          <p:cNvSpPr/>
          <p:nvPr/>
        </p:nvSpPr>
        <p:spPr>
          <a:xfrm>
            <a:off x="11517837" y="6549445"/>
            <a:ext cx="594585" cy="207204"/>
          </a:xfrm>
          <a:prstGeom prst="flowChartProcess">
            <a:avLst/>
          </a:prstGeom>
          <a:solidFill>
            <a:srgbClr val="F7F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2" name="Flowchart: Process 19">
            <a:extLst>
              <a:ext uri="{FF2B5EF4-FFF2-40B4-BE49-F238E27FC236}">
                <a16:creationId xmlns:a16="http://schemas.microsoft.com/office/drawing/2014/main" id="{FE5B5918-CAD9-4C1D-A7A8-5DD835040832}"/>
              </a:ext>
            </a:extLst>
          </p:cNvPr>
          <p:cNvSpPr/>
          <p:nvPr/>
        </p:nvSpPr>
        <p:spPr>
          <a:xfrm>
            <a:off x="11508827" y="5880538"/>
            <a:ext cx="594585" cy="207204"/>
          </a:xfrm>
          <a:prstGeom prst="flowChartProcess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3" name="Flowchart: Process 20">
            <a:extLst>
              <a:ext uri="{FF2B5EF4-FFF2-40B4-BE49-F238E27FC236}">
                <a16:creationId xmlns:a16="http://schemas.microsoft.com/office/drawing/2014/main" id="{31F5ACDB-1304-4E69-A3B9-7887DB3A1BE5}"/>
              </a:ext>
            </a:extLst>
          </p:cNvPr>
          <p:cNvSpPr/>
          <p:nvPr/>
        </p:nvSpPr>
        <p:spPr>
          <a:xfrm>
            <a:off x="11517837" y="6328731"/>
            <a:ext cx="594585" cy="207204"/>
          </a:xfrm>
          <a:prstGeom prst="flowChartProcess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44529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706EAF07-5E24-4E21-9268-50C4B0BF9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25095345-32B4-48DF-8831-8D856C8A3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9D9DCA-1887-445F-A7B3-3F22D7310DE1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32F0F6C5-6D22-4200-8BAA-E5BE8D70B9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67324E20-67EF-4641-BFE3-3E3FD58B21C3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Kennzahlen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75B9247-E96E-48D7-91D3-4F955992F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5" y="1612587"/>
            <a:ext cx="12083293" cy="3630573"/>
          </a:xfrm>
          <a:prstGeom prst="rect">
            <a:avLst/>
          </a:prstGeom>
        </p:spPr>
      </p:pic>
      <p:sp>
        <p:nvSpPr>
          <p:cNvPr id="8" name="Rectangle 5">
            <a:extLst>
              <a:ext uri="{FF2B5EF4-FFF2-40B4-BE49-F238E27FC236}">
                <a16:creationId xmlns:a16="http://schemas.microsoft.com/office/drawing/2014/main" id="{8DBE6AE5-F281-4F36-A3BB-49B94996CC8D}"/>
              </a:ext>
            </a:extLst>
          </p:cNvPr>
          <p:cNvSpPr/>
          <p:nvPr/>
        </p:nvSpPr>
        <p:spPr>
          <a:xfrm>
            <a:off x="10481817" y="2288252"/>
            <a:ext cx="1414392" cy="405399"/>
          </a:xfrm>
          <a:prstGeom prst="rect">
            <a:avLst/>
          </a:prstGeom>
          <a:solidFill>
            <a:srgbClr val="F9F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9" name="Rectangle 13">
            <a:extLst>
              <a:ext uri="{FF2B5EF4-FFF2-40B4-BE49-F238E27FC236}">
                <a16:creationId xmlns:a16="http://schemas.microsoft.com/office/drawing/2014/main" id="{F60630A7-5A6F-47DD-981B-97F29C4EA061}"/>
              </a:ext>
            </a:extLst>
          </p:cNvPr>
          <p:cNvSpPr/>
          <p:nvPr/>
        </p:nvSpPr>
        <p:spPr>
          <a:xfrm>
            <a:off x="10481817" y="3450771"/>
            <a:ext cx="1414392" cy="405399"/>
          </a:xfrm>
          <a:prstGeom prst="rect">
            <a:avLst/>
          </a:prstGeom>
          <a:solidFill>
            <a:srgbClr val="F9F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F1B7C542-BD3E-402D-B746-DB35A2FFBB4A}"/>
              </a:ext>
            </a:extLst>
          </p:cNvPr>
          <p:cNvSpPr/>
          <p:nvPr/>
        </p:nvSpPr>
        <p:spPr>
          <a:xfrm>
            <a:off x="10481817" y="4604281"/>
            <a:ext cx="1414392" cy="405399"/>
          </a:xfrm>
          <a:prstGeom prst="rect">
            <a:avLst/>
          </a:prstGeom>
          <a:solidFill>
            <a:srgbClr val="F9F8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1" name="Rectangle 16">
            <a:extLst>
              <a:ext uri="{FF2B5EF4-FFF2-40B4-BE49-F238E27FC236}">
                <a16:creationId xmlns:a16="http://schemas.microsoft.com/office/drawing/2014/main" id="{1AA59F75-0E7D-4A04-B5BB-B9825D4DB7C7}"/>
              </a:ext>
            </a:extLst>
          </p:cNvPr>
          <p:cNvSpPr/>
          <p:nvPr/>
        </p:nvSpPr>
        <p:spPr>
          <a:xfrm>
            <a:off x="10481817" y="2892972"/>
            <a:ext cx="1414392" cy="405399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Rectangle 17">
            <a:extLst>
              <a:ext uri="{FF2B5EF4-FFF2-40B4-BE49-F238E27FC236}">
                <a16:creationId xmlns:a16="http://schemas.microsoft.com/office/drawing/2014/main" id="{C3A1AD63-D980-4400-910C-92883D07BC77}"/>
              </a:ext>
            </a:extLst>
          </p:cNvPr>
          <p:cNvSpPr/>
          <p:nvPr/>
        </p:nvSpPr>
        <p:spPr>
          <a:xfrm>
            <a:off x="10481817" y="4055491"/>
            <a:ext cx="1414392" cy="405399"/>
          </a:xfrm>
          <a:prstGeom prst="rect">
            <a:avLst/>
          </a:prstGeom>
          <a:solidFill>
            <a:srgbClr val="DEDE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84385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492220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988358"/>
            <a:ext cx="8959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Die wichtigsten Kennzahlen im Detail</a:t>
            </a:r>
          </a:p>
        </p:txBody>
      </p:sp>
    </p:spTree>
    <p:extLst>
      <p:ext uri="{BB962C8B-B14F-4D97-AF65-F5344CB8AC3E}">
        <p14:creationId xmlns:p14="http://schemas.microsoft.com/office/powerpoint/2010/main" val="255550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>
                <a:solidFill>
                  <a:schemeClr val="bg1"/>
                </a:solidFill>
              </a:rPr>
              <a:t>Cashflow</a:t>
            </a:r>
            <a:endParaRPr lang="de-AT" sz="4000" dirty="0">
              <a:solidFill>
                <a:schemeClr val="bg1"/>
              </a:solidFill>
            </a:endParaRPr>
          </a:p>
        </p:txBody>
      </p:sp>
      <p:graphicFrame>
        <p:nvGraphicFramePr>
          <p:cNvPr id="12" name="Tabelle 12">
            <a:extLst>
              <a:ext uri="{FF2B5EF4-FFF2-40B4-BE49-F238E27FC236}">
                <a16:creationId xmlns:a16="http://schemas.microsoft.com/office/drawing/2014/main" id="{1B50C0FC-F09E-44A4-B17B-F9D7CB23BC9F}"/>
              </a:ext>
            </a:extLst>
          </p:cNvPr>
          <p:cNvGraphicFramePr>
            <a:graphicFrameLocks noGrp="1"/>
          </p:cNvGraphicFramePr>
          <p:nvPr/>
        </p:nvGraphicFramePr>
        <p:xfrm>
          <a:off x="1274324" y="1334917"/>
          <a:ext cx="5505856" cy="18288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505856">
                  <a:extLst>
                    <a:ext uri="{9D8B030D-6E8A-4147-A177-3AD203B41FA5}">
                      <a16:colId xmlns:a16="http://schemas.microsoft.com/office/drawing/2014/main" val="1092713302"/>
                    </a:ext>
                  </a:extLst>
                </a:gridCol>
              </a:tblGrid>
              <a:tr h="310837">
                <a:tc>
                  <a:txBody>
                    <a:bodyPr/>
                    <a:lstStyle/>
                    <a:p>
                      <a:r>
                        <a:rPr lang="de-AT" noProof="0"/>
                        <a:t>Jahresüberschuss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5044590"/>
                  </a:ext>
                </a:extLst>
              </a:tr>
              <a:tr h="310837">
                <a:tc>
                  <a:txBody>
                    <a:bodyPr/>
                    <a:lstStyle/>
                    <a:p>
                      <a:r>
                        <a:rPr lang="de-AT" noProof="0"/>
                        <a:t>+ Abschreibungen auf Sach- und Finanzanlagen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9549549"/>
                  </a:ext>
                </a:extLst>
              </a:tr>
              <a:tr h="310837">
                <a:tc>
                  <a:txBody>
                    <a:bodyPr/>
                    <a:lstStyle/>
                    <a:p>
                      <a:r>
                        <a:rPr lang="de-AT" noProof="0"/>
                        <a:t>+ Zuweisung zu langfristigen Rückstellungen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490896"/>
                  </a:ext>
                </a:extLst>
              </a:tr>
              <a:tr h="310837">
                <a:tc>
                  <a:txBody>
                    <a:bodyPr/>
                    <a:lstStyle/>
                    <a:p>
                      <a:r>
                        <a:rPr lang="de-AT" noProof="0"/>
                        <a:t>- Auflösung langfristiger Rückstellungen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779142"/>
                  </a:ext>
                </a:extLst>
              </a:tr>
              <a:tr h="310837">
                <a:tc>
                  <a:txBody>
                    <a:bodyPr/>
                    <a:lstStyle/>
                    <a:p>
                      <a:r>
                        <a:rPr lang="de-AT" noProof="0" dirty="0"/>
                        <a:t>Cashflow (vor oder nach Steuer) (“Praktiker Cashflow”)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9086942"/>
                  </a:ext>
                </a:extLst>
              </a:tr>
            </a:tbl>
          </a:graphicData>
        </a:graphic>
      </p:graphicFrame>
      <p:graphicFrame>
        <p:nvGraphicFramePr>
          <p:cNvPr id="14" name="Tabelle 14">
            <a:extLst>
              <a:ext uri="{FF2B5EF4-FFF2-40B4-BE49-F238E27FC236}">
                <a16:creationId xmlns:a16="http://schemas.microsoft.com/office/drawing/2014/main" id="{EA2E3F38-F535-4C88-AEED-055BDF6814FA}"/>
              </a:ext>
            </a:extLst>
          </p:cNvPr>
          <p:cNvGraphicFramePr>
            <a:graphicFrameLocks noGrp="1"/>
          </p:cNvGraphicFramePr>
          <p:nvPr/>
        </p:nvGraphicFramePr>
        <p:xfrm>
          <a:off x="1274324" y="3308080"/>
          <a:ext cx="3394954" cy="14779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94954">
                  <a:extLst>
                    <a:ext uri="{9D8B030D-6E8A-4147-A177-3AD203B41FA5}">
                      <a16:colId xmlns:a16="http://schemas.microsoft.com/office/drawing/2014/main" val="3324006749"/>
                    </a:ext>
                  </a:extLst>
                </a:gridCol>
              </a:tblGrid>
              <a:tr h="369482">
                <a:tc>
                  <a:txBody>
                    <a:bodyPr/>
                    <a:lstStyle/>
                    <a:p>
                      <a:r>
                        <a:rPr lang="de-AT" noProof="0"/>
                        <a:t>Gewinn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3864137"/>
                  </a:ext>
                </a:extLst>
              </a:tr>
              <a:tr h="369482">
                <a:tc>
                  <a:txBody>
                    <a:bodyPr/>
                    <a:lstStyle/>
                    <a:p>
                      <a:r>
                        <a:rPr lang="de-AT" noProof="0"/>
                        <a:t>+ Abschreibungen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514641"/>
                  </a:ext>
                </a:extLst>
              </a:tr>
              <a:tr h="369482">
                <a:tc>
                  <a:txBody>
                    <a:bodyPr/>
                    <a:lstStyle/>
                    <a:p>
                      <a:r>
                        <a:rPr lang="de-AT" noProof="0"/>
                        <a:t>+ Veränderung der Rückstellung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128729"/>
                  </a:ext>
                </a:extLst>
              </a:tr>
              <a:tr h="369482">
                <a:tc>
                  <a:txBody>
                    <a:bodyPr/>
                    <a:lstStyle/>
                    <a:p>
                      <a:r>
                        <a:rPr lang="de-AT" noProof="0" dirty="0"/>
                        <a:t>Cashflow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6844716"/>
                  </a:ext>
                </a:extLst>
              </a:tr>
            </a:tbl>
          </a:graphicData>
        </a:graphic>
      </p:graphicFrame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985E58F-04CD-4882-B32A-02A517AE4D64}"/>
              </a:ext>
            </a:extLst>
          </p:cNvPr>
          <p:cNvGrpSpPr/>
          <p:nvPr/>
        </p:nvGrpSpPr>
        <p:grpSpPr>
          <a:xfrm>
            <a:off x="10467677" y="5158472"/>
            <a:ext cx="900000" cy="900000"/>
            <a:chOff x="9591881" y="3693665"/>
            <a:chExt cx="1782996" cy="1782996"/>
          </a:xfrm>
        </p:grpSpPr>
        <p:pic>
          <p:nvPicPr>
            <p:cNvPr id="19" name="Grafik 18" descr="Benutzer">
              <a:extLst>
                <a:ext uri="{FF2B5EF4-FFF2-40B4-BE49-F238E27FC236}">
                  <a16:creationId xmlns:a16="http://schemas.microsoft.com/office/drawing/2014/main" id="{F14CFC40-4836-4C88-9D45-2AD5A9847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91881" y="3693665"/>
              <a:ext cx="1782996" cy="1782996"/>
            </a:xfrm>
            <a:prstGeom prst="rect">
              <a:avLst/>
            </a:prstGeom>
          </p:spPr>
        </p:pic>
        <p:pic>
          <p:nvPicPr>
            <p:cNvPr id="17" name="Grafik 16" descr="Fragezeichen">
              <a:extLst>
                <a:ext uri="{FF2B5EF4-FFF2-40B4-BE49-F238E27FC236}">
                  <a16:creationId xmlns:a16="http://schemas.microsoft.com/office/drawing/2014/main" id="{804EE207-D60E-4FDB-B1DF-D61155BED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6685" y="3990347"/>
              <a:ext cx="593388" cy="593388"/>
            </a:xfrm>
            <a:prstGeom prst="rect">
              <a:avLst/>
            </a:prstGeom>
          </p:spPr>
        </p:pic>
      </p:grpSp>
      <p:pic>
        <p:nvPicPr>
          <p:cNvPr id="23" name="Grafik 22" descr="Gebäude">
            <a:extLst>
              <a:ext uri="{FF2B5EF4-FFF2-40B4-BE49-F238E27FC236}">
                <a16:creationId xmlns:a16="http://schemas.microsoft.com/office/drawing/2014/main" id="{BB37D94C-EDB7-42D6-935B-0A0FA05B0F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5143351"/>
            <a:ext cx="914400" cy="914400"/>
          </a:xfrm>
          <a:prstGeom prst="rect">
            <a:avLst/>
          </a:prstGeom>
        </p:spPr>
      </p:pic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C731A4BB-331A-428B-B82F-1BD7FC1EAEAD}"/>
              </a:ext>
            </a:extLst>
          </p:cNvPr>
          <p:cNvGrpSpPr/>
          <p:nvPr/>
        </p:nvGrpSpPr>
        <p:grpSpPr>
          <a:xfrm>
            <a:off x="824323" y="5157751"/>
            <a:ext cx="900000" cy="900000"/>
            <a:chOff x="9591881" y="3693665"/>
            <a:chExt cx="1782996" cy="1782996"/>
          </a:xfrm>
        </p:grpSpPr>
        <p:pic>
          <p:nvPicPr>
            <p:cNvPr id="27" name="Grafik 26" descr="Benutzer">
              <a:extLst>
                <a:ext uri="{FF2B5EF4-FFF2-40B4-BE49-F238E27FC236}">
                  <a16:creationId xmlns:a16="http://schemas.microsoft.com/office/drawing/2014/main" id="{E2688BEF-89AA-4163-BE04-AEC6DDFA5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591881" y="3693665"/>
              <a:ext cx="1782996" cy="1782996"/>
            </a:xfrm>
            <a:prstGeom prst="rect">
              <a:avLst/>
            </a:prstGeom>
          </p:spPr>
        </p:pic>
        <p:pic>
          <p:nvPicPr>
            <p:cNvPr id="28" name="Grafik 27" descr="Fragezeichen">
              <a:extLst>
                <a:ext uri="{FF2B5EF4-FFF2-40B4-BE49-F238E27FC236}">
                  <a16:creationId xmlns:a16="http://schemas.microsoft.com/office/drawing/2014/main" id="{1CF61426-5D7A-4E43-A9B0-2904CB9FF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86685" y="3990347"/>
              <a:ext cx="593388" cy="593388"/>
            </a:xfrm>
            <a:prstGeom prst="rect">
              <a:avLst/>
            </a:prstGeom>
          </p:spPr>
        </p:pic>
      </p:grp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6E4DB98E-0DCC-441B-81EF-AA0A2703CAC5}"/>
              </a:ext>
            </a:extLst>
          </p:cNvPr>
          <p:cNvCxnSpPr>
            <a:cxnSpLocks/>
            <a:stCxn id="27" idx="3"/>
            <a:endCxn id="23" idx="1"/>
          </p:cNvCxnSpPr>
          <p:nvPr/>
        </p:nvCxnSpPr>
        <p:spPr>
          <a:xfrm flipV="1">
            <a:off x="1724323" y="5600551"/>
            <a:ext cx="3914477" cy="7200"/>
          </a:xfrm>
          <a:prstGeom prst="straightConnector1">
            <a:avLst/>
          </a:prstGeom>
          <a:ln w="50800">
            <a:solidFill>
              <a:srgbClr val="0052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EFB84B58-93C2-4A12-B158-57D76CBED544}"/>
              </a:ext>
            </a:extLst>
          </p:cNvPr>
          <p:cNvCxnSpPr>
            <a:cxnSpLocks/>
            <a:stCxn id="23" idx="3"/>
            <a:endCxn id="19" idx="1"/>
          </p:cNvCxnSpPr>
          <p:nvPr/>
        </p:nvCxnSpPr>
        <p:spPr>
          <a:xfrm>
            <a:off x="6553200" y="5600551"/>
            <a:ext cx="3914477" cy="7921"/>
          </a:xfrm>
          <a:prstGeom prst="straightConnector1">
            <a:avLst/>
          </a:prstGeom>
          <a:ln w="50800">
            <a:solidFill>
              <a:srgbClr val="0052C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 descr="Münzen">
            <a:extLst>
              <a:ext uri="{FF2B5EF4-FFF2-40B4-BE49-F238E27FC236}">
                <a16:creationId xmlns:a16="http://schemas.microsoft.com/office/drawing/2014/main" id="{7B159D4B-BAF9-4786-BF2E-4B14892813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24361" y="5184847"/>
            <a:ext cx="914400" cy="914400"/>
          </a:xfrm>
          <a:prstGeom prst="rect">
            <a:avLst/>
          </a:prstGeom>
        </p:spPr>
      </p:pic>
      <p:pic>
        <p:nvPicPr>
          <p:cNvPr id="29" name="Grafik 28" descr="Münzen">
            <a:extLst>
              <a:ext uri="{FF2B5EF4-FFF2-40B4-BE49-F238E27FC236}">
                <a16:creationId xmlns:a16="http://schemas.microsoft.com/office/drawing/2014/main" id="{F62DCB20-447E-4962-8FA1-1052785667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7446" y="5184847"/>
            <a:ext cx="914400" cy="914400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18C88840-1C5B-47F5-96A4-F4DD15F161B2}"/>
              </a:ext>
            </a:extLst>
          </p:cNvPr>
          <p:cNvSpPr/>
          <p:nvPr/>
        </p:nvSpPr>
        <p:spPr>
          <a:xfrm>
            <a:off x="363984" y="5056133"/>
            <a:ext cx="11194742" cy="117182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88666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Anlagenintensität | Umlaufintensität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7DCE5E9-37B8-4166-8361-EFCC7CAB32D1}"/>
                  </a:ext>
                </a:extLst>
              </p:cNvPr>
              <p:cNvSpPr txBox="1"/>
              <p:nvPr/>
            </p:nvSpPr>
            <p:spPr>
              <a:xfrm>
                <a:off x="1274320" y="5751836"/>
                <a:ext cx="4821679" cy="701410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𝐴𝑛𝑙𝑎𝑔𝑒𝑣𝑒𝑟𝑚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𝑔𝑒𝑛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𝐵𝑖𝑙𝑎𝑛𝑧𝑠𝑢𝑚𝑚𝑒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∗100=28,1%</m:t>
                      </m:r>
                    </m:oMath>
                  </m:oMathPara>
                </a14:m>
                <a:endParaRPr lang="de-AT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37DCE5E9-37B8-4166-8361-EFCC7CAB32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320" y="5751836"/>
                <a:ext cx="4821679" cy="70141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5F98BB5-81A3-4C12-A35E-16321FCA7777}"/>
                  </a:ext>
                </a:extLst>
              </p:cNvPr>
              <p:cNvSpPr txBox="1"/>
              <p:nvPr/>
            </p:nvSpPr>
            <p:spPr>
              <a:xfrm>
                <a:off x="6095999" y="5752862"/>
                <a:ext cx="4821682" cy="702308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𝑈𝑚𝑙𝑎𝑢𝑓𝑣𝑒𝑟𝑚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𝑔𝑒𝑛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𝐵𝑖𝑙𝑎𝑛𝑧𝑠𝑢𝑚𝑚𝑒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∗100=71,9%</m:t>
                      </m:r>
                    </m:oMath>
                  </m:oMathPara>
                </a14:m>
                <a:endParaRPr lang="de-AT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75F98BB5-81A3-4C12-A35E-16321FCA7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752862"/>
                <a:ext cx="4821682" cy="702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63FC0E84-1581-414D-B1DB-C1117DF3E4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320" y="1334917"/>
            <a:ext cx="8658846" cy="3882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68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Eigenkapitalquote | Fremdkapitalquote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F3A61EE-65D8-4A03-A6DE-6060EB5DB052}"/>
                  </a:ext>
                </a:extLst>
              </p:cNvPr>
              <p:cNvSpPr txBox="1"/>
              <p:nvPr/>
            </p:nvSpPr>
            <p:spPr>
              <a:xfrm>
                <a:off x="1274320" y="5747788"/>
                <a:ext cx="4821679" cy="716928"/>
              </a:xfrm>
              <a:prstGeom prst="rect">
                <a:avLst/>
              </a:prstGeom>
              <a:solidFill>
                <a:srgbClr val="00B05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𝐸𝑖𝑔𝑒𝑛</m:t>
                              </m:r>
                            </m:e>
                          </m:d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𝐾𝑎𝑝𝑖𝑡𝑎𝑙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𝐵𝑖𝑙𝑎𝑛𝑧𝑠𝑢𝑚𝑚𝑒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∗100=40,8%</m:t>
                      </m:r>
                    </m:oMath>
                  </m:oMathPara>
                </a14:m>
                <a:endParaRPr lang="de-AT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9F3A61EE-65D8-4A03-A6DE-6060EB5DB0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320" y="5747788"/>
                <a:ext cx="4821679" cy="7169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2D193CE-5831-4D4E-9725-A0EDCD1C42E6}"/>
                  </a:ext>
                </a:extLst>
              </p:cNvPr>
              <p:cNvSpPr txBox="1"/>
              <p:nvPr/>
            </p:nvSpPr>
            <p:spPr>
              <a:xfrm>
                <a:off x="6095999" y="5747788"/>
                <a:ext cx="4821682" cy="701410"/>
              </a:xfrm>
              <a:prstGeom prst="rect">
                <a:avLst/>
              </a:prstGeom>
              <a:solidFill>
                <a:srgbClr val="0070C0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𝐹𝑟𝑒𝑚𝑑𝑘𝑎𝑝𝑖𝑡𝑎𝑙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𝐵𝑖𝑙𝑎𝑛𝑧𝑠𝑢𝑚𝑚𝑒</m:t>
                          </m:r>
                        </m:den>
                      </m:f>
                      <m:r>
                        <a:rPr lang="en-GB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∗100=59,2%</m:t>
                      </m:r>
                    </m:oMath>
                  </m:oMathPara>
                </a14:m>
                <a:endParaRPr lang="de-AT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2D193CE-5831-4D4E-9725-A0EDCD1C42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5999" y="5747788"/>
                <a:ext cx="4821682" cy="7014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50C57C77-13DE-40D3-9168-D88051337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00" y="1335600"/>
            <a:ext cx="8656145" cy="38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369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6800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Fiktive Schuldentilgungsdauer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4871B8D-2BF0-4662-BA52-9B96C3F9CB7E}"/>
                  </a:ext>
                </a:extLst>
              </p:cNvPr>
              <p:cNvSpPr txBox="1"/>
              <p:nvPr/>
            </p:nvSpPr>
            <p:spPr>
              <a:xfrm>
                <a:off x="1486945" y="5552487"/>
                <a:ext cx="9542173" cy="102169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𝑭𝒓𝒆𝒎𝒅𝒌𝒂𝒑𝒊𝒕𝒂𝒍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𝒍𝒊𝒒𝒖𝒊𝒅𝒆</m:t>
                          </m:r>
                          <m:r>
                            <a:rPr lang="en-GB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𝑴𝒊𝒕𝒕𝒆𝒍</m:t>
                          </m:r>
                        </m:num>
                        <m:den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𝑪𝒂𝒔𝒉𝒇𝒍𝒐𝒘</m:t>
                          </m:r>
                        </m:den>
                      </m:f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𝑱𝒂𝒉𝒓𝒆</m:t>
                      </m:r>
                    </m:oMath>
                  </m:oMathPara>
                </a14:m>
                <a:endParaRPr lang="de-AT" sz="32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74871B8D-2BF0-4662-BA52-9B96C3F9CB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6945" y="5552487"/>
                <a:ext cx="9542173" cy="102169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A94ACA5B-91C9-4838-ABC2-AD3205975607}"/>
              </a:ext>
            </a:extLst>
          </p:cNvPr>
          <p:cNvSpPr txBox="1"/>
          <p:nvPr/>
        </p:nvSpPr>
        <p:spPr>
          <a:xfrm>
            <a:off x="8623656" y="583703"/>
            <a:ext cx="2294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Cashflow  = 241</a:t>
            </a:r>
            <a:endParaRPr lang="de-AT" sz="2400" dirty="0">
              <a:solidFill>
                <a:schemeClr val="bg1"/>
              </a:solidFill>
            </a:endParaRP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6382D5B-8C3D-452F-9896-9528C1198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400" y="1335600"/>
            <a:ext cx="8656145" cy="38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73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Lagerumschlagshäufigkeit | Lagerdauer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5469079-2B15-477D-9B5E-F46733C0CEAE}"/>
                  </a:ext>
                </a:extLst>
              </p:cNvPr>
              <p:cNvSpPr txBox="1"/>
              <p:nvPr/>
            </p:nvSpPr>
            <p:spPr>
              <a:xfrm>
                <a:off x="1274323" y="5883928"/>
                <a:ext cx="4240652" cy="78002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𝑾𝒂𝒓𝒆𝒏𝒆𝒊𝒏𝒔𝒂𝒕𝒛</m:t>
                        </m:r>
                      </m:num>
                      <m:den>
                        <m:d>
                          <m:dPr>
                            <m:ctrlPr>
                              <a:rPr lang="en-GB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𝑾𝒂𝒓𝒆𝒏𝒗𝒐𝒓𝒓𝒂𝒕</m:t>
                            </m:r>
                          </m:e>
                        </m:d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AT" sz="3200" b="1" dirty="0">
                    <a:solidFill>
                      <a:schemeClr val="bg1"/>
                    </a:solidFill>
                  </a:rPr>
                  <a:t> 5,4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35469079-2B15-477D-9B5E-F46733C0CE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323" y="5883928"/>
                <a:ext cx="4240652" cy="780022"/>
              </a:xfrm>
              <a:prstGeom prst="rect">
                <a:avLst/>
              </a:prstGeom>
              <a:blipFill>
                <a:blip r:embed="rId2"/>
                <a:stretch>
                  <a:fillRect t="-1563" b="-8594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D5A52AF-B6D6-480B-8B3F-CD5DB33D3F6B}"/>
                  </a:ext>
                </a:extLst>
              </p:cNvPr>
              <p:cNvSpPr txBox="1"/>
              <p:nvPr/>
            </p:nvSpPr>
            <p:spPr>
              <a:xfrm>
                <a:off x="7613241" y="5883928"/>
                <a:ext cx="3304436" cy="75668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𝟑𝟔𝟓</m:t>
                        </m:r>
                      </m:num>
                      <m:den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𝟔𝟖</m:t>
                    </m:r>
                  </m:oMath>
                </a14:m>
                <a:r>
                  <a:rPr lang="de-AT" sz="3200" b="1" dirty="0">
                    <a:solidFill>
                      <a:schemeClr val="bg1"/>
                    </a:solidFill>
                  </a:rPr>
                  <a:t> Tage</a:t>
                </a:r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BD5A52AF-B6D6-480B-8B3F-CD5DB33D3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241" y="5883928"/>
                <a:ext cx="3304436" cy="756682"/>
              </a:xfrm>
              <a:prstGeom prst="rect">
                <a:avLst/>
              </a:prstGeom>
              <a:blipFill>
                <a:blip r:embed="rId3"/>
                <a:stretch>
                  <a:fillRect t="-806" r="-7380" b="-12903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C8CE535D-F29D-4C47-BA2C-78D9BED8E3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43" y="1486094"/>
            <a:ext cx="11243313" cy="389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2C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0E78D6-F072-48E7-8270-20EFBDD26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2594153"/>
            <a:ext cx="4486656" cy="1231106"/>
          </a:xfrm>
          <a:noFill/>
          <a:ln>
            <a:solidFill>
              <a:schemeClr val="tx1"/>
            </a:solidFill>
          </a:ln>
          <a:effectLst>
            <a:glow rad="152400">
              <a:schemeClr val="tx1">
                <a:alpha val="13000"/>
              </a:schemeClr>
            </a:glow>
          </a:effectLst>
        </p:spPr>
        <p:txBody>
          <a:bodyPr>
            <a:normAutofit/>
          </a:bodyPr>
          <a:lstStyle/>
          <a:p>
            <a:r>
              <a:rPr lang="de-AT" sz="3000" dirty="0">
                <a:solidFill>
                  <a:schemeClr val="tx1"/>
                </a:solidFill>
              </a:rPr>
              <a:t>Finanzierungs-</a:t>
            </a:r>
            <a:br>
              <a:rPr lang="de-AT" sz="3000" dirty="0">
                <a:solidFill>
                  <a:schemeClr val="tx1"/>
                </a:solidFill>
              </a:rPr>
            </a:br>
            <a:r>
              <a:rPr lang="de-AT" sz="3000" dirty="0">
                <a:solidFill>
                  <a:schemeClr val="tx1"/>
                </a:solidFill>
              </a:rPr>
              <a:t>Kennzahlen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C7BD98-5486-489C-BAA0-A69CEFF691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672" y="3981815"/>
            <a:ext cx="4486656" cy="702702"/>
          </a:xfrm>
        </p:spPr>
        <p:txBody>
          <a:bodyPr>
            <a:normAutofit/>
          </a:bodyPr>
          <a:lstStyle/>
          <a:p>
            <a:r>
              <a:rPr lang="en-GB" sz="1800" dirty="0">
                <a:solidFill>
                  <a:schemeClr val="tx1"/>
                </a:solidFill>
              </a:rPr>
              <a:t>Hlavacek &amp; Pechak</a:t>
            </a:r>
            <a:br>
              <a:rPr lang="en-GB" sz="1800" dirty="0">
                <a:solidFill>
                  <a:schemeClr val="tx1"/>
                </a:solidFill>
              </a:rPr>
            </a:br>
            <a:r>
              <a:rPr lang="en-GB" sz="1800" dirty="0">
                <a:solidFill>
                  <a:schemeClr val="tx1"/>
                </a:solidFill>
              </a:rPr>
              <a:t>7ABIF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 descr="Finance trade numbers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6800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Debitorenumschlagshäufigkeit | -dauer / -ziel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C1AD03D-6AF6-4CCF-BEBF-005414F98F27}"/>
                  </a:ext>
                </a:extLst>
              </p:cNvPr>
              <p:cNvSpPr txBox="1"/>
              <p:nvPr/>
            </p:nvSpPr>
            <p:spPr>
              <a:xfrm>
                <a:off x="1263970" y="5873714"/>
                <a:ext cx="5722755" cy="77514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𝑼𝒎𝒔𝒂𝒕𝒛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d>
                          <m:dPr>
                            <m:ctrlPr>
                              <a:rPr lang="en-GB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𝑳𝒊𝒆𝒇𝒆𝒓𝒇𝒐𝒓𝒅𝒆𝒓𝒖𝒏𝒈𝒆𝒏</m:t>
                            </m:r>
                          </m:e>
                        </m:d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AT" sz="3200" b="1" dirty="0">
                    <a:solidFill>
                      <a:schemeClr val="bg1"/>
                    </a:solidFill>
                  </a:rPr>
                  <a:t> 11,9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C1AD03D-6AF6-4CCF-BEBF-005414F98F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970" y="5873714"/>
                <a:ext cx="5722755" cy="775149"/>
              </a:xfrm>
              <a:prstGeom prst="rect">
                <a:avLst/>
              </a:prstGeom>
              <a:blipFill>
                <a:blip r:embed="rId2"/>
                <a:stretch>
                  <a:fillRect t="-2362" b="-8661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B2578EB-D465-41D2-B51B-91763DEF3736}"/>
                  </a:ext>
                </a:extLst>
              </p:cNvPr>
              <p:cNvSpPr txBox="1"/>
              <p:nvPr/>
            </p:nvSpPr>
            <p:spPr>
              <a:xfrm>
                <a:off x="7403978" y="5880863"/>
                <a:ext cx="3513700" cy="75668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𝟑𝟔𝟓</m:t>
                        </m:r>
                      </m:num>
                      <m:den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𝟏𝟏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den>
                    </m:f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𝟑𝟏</m:t>
                    </m:r>
                  </m:oMath>
                </a14:m>
                <a:r>
                  <a:rPr lang="de-AT" sz="3200" b="1" dirty="0">
                    <a:solidFill>
                      <a:schemeClr val="bg1"/>
                    </a:solidFill>
                  </a:rPr>
                  <a:t> Tage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B2578EB-D465-41D2-B51B-91763DEF3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03978" y="5880863"/>
                <a:ext cx="3513700" cy="756682"/>
              </a:xfrm>
              <a:prstGeom prst="rect">
                <a:avLst/>
              </a:prstGeom>
              <a:blipFill>
                <a:blip r:embed="rId3"/>
                <a:stretch>
                  <a:fillRect t="-1613" r="-6944" b="-120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38ED1D5F-F617-4DE5-9EAD-FC50F834E657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75200" y="1486800"/>
            <a:ext cx="11242800" cy="38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72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6800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Kreditorenumschlagshäufigkeit | -dauer / -ziel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694BD6BD-4E21-4F50-B249-24F0AC063B53}"/>
              </a:ext>
            </a:extLst>
          </p:cNvPr>
          <p:cNvSpPr txBox="1"/>
          <p:nvPr/>
        </p:nvSpPr>
        <p:spPr>
          <a:xfrm>
            <a:off x="9941864" y="1607445"/>
            <a:ext cx="19516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2400" dirty="0">
                <a:solidFill>
                  <a:srgbClr val="00B050"/>
                </a:solidFill>
              </a:rPr>
              <a:t>Handelswaren</a:t>
            </a:r>
            <a:br>
              <a:rPr lang="de-AT" sz="2400" dirty="0">
                <a:solidFill>
                  <a:srgbClr val="00B050"/>
                </a:solidFill>
              </a:rPr>
            </a:br>
            <a:r>
              <a:rPr lang="de-AT" sz="2400" dirty="0">
                <a:solidFill>
                  <a:srgbClr val="00B050"/>
                </a:solidFill>
              </a:rPr>
              <a:t>Einkaufswerte</a:t>
            </a:r>
          </a:p>
          <a:p>
            <a:r>
              <a:rPr lang="de-AT" sz="2400" dirty="0">
                <a:solidFill>
                  <a:srgbClr val="00B050"/>
                </a:solidFill>
              </a:rPr>
              <a:t>(HW)</a:t>
            </a:r>
            <a:br>
              <a:rPr lang="de-AT" sz="2400" dirty="0">
                <a:solidFill>
                  <a:srgbClr val="00B050"/>
                </a:solidFill>
              </a:rPr>
            </a:br>
            <a:r>
              <a:rPr lang="de-AT" sz="2400" dirty="0">
                <a:solidFill>
                  <a:srgbClr val="00B050"/>
                </a:solidFill>
              </a:rPr>
              <a:t>= 1 782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F360295-499F-43E4-A102-A15914FEA941}"/>
                  </a:ext>
                </a:extLst>
              </p:cNvPr>
              <p:cNvSpPr txBox="1"/>
              <p:nvPr/>
            </p:nvSpPr>
            <p:spPr>
              <a:xfrm>
                <a:off x="1274323" y="5745823"/>
                <a:ext cx="5821802" cy="775149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𝑯𝑾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d>
                          <m:dPr>
                            <m:ctrlPr>
                              <a:rPr lang="en-GB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𝑳𝒊𝒆𝒇𝒆𝒓𝒗𝒆𝒓𝒃𝒊𝒏𝒅𝒍𝒊𝒄𝒉𝒌𝒆𝒊𝒕𝒆𝒏</m:t>
                            </m:r>
                          </m:e>
                        </m:d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AT" sz="3200" b="1" dirty="0">
                    <a:solidFill>
                      <a:schemeClr val="bg1"/>
                    </a:solidFill>
                  </a:rPr>
                  <a:t> 6,8</a:t>
                </a:r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EF360295-499F-43E4-A102-A15914FEA9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4323" y="5745823"/>
                <a:ext cx="5821802" cy="775149"/>
              </a:xfrm>
              <a:prstGeom prst="rect">
                <a:avLst/>
              </a:prstGeom>
              <a:blipFill>
                <a:blip r:embed="rId2"/>
                <a:stretch>
                  <a:fillRect t="-2362" b="-8661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B48AFCB-C592-4786-BB44-A15A9140DD0D}"/>
                  </a:ext>
                </a:extLst>
              </p:cNvPr>
              <p:cNvSpPr txBox="1"/>
              <p:nvPr/>
            </p:nvSpPr>
            <p:spPr>
              <a:xfrm>
                <a:off x="7617041" y="5760122"/>
                <a:ext cx="3300636" cy="756682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r"/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𝟑𝟔𝟓</m:t>
                        </m:r>
                      </m:num>
                      <m:den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𝟓𝟏𝟏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𝟗</m:t>
                        </m:r>
                      </m:den>
                    </m:f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𝟓𝟒</m:t>
                    </m:r>
                  </m:oMath>
                </a14:m>
                <a:r>
                  <a:rPr lang="de-AT" sz="3200" b="1" dirty="0">
                    <a:solidFill>
                      <a:schemeClr val="bg1"/>
                    </a:solidFill>
                  </a:rPr>
                  <a:t> Tage</a:t>
                </a: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CB48AFCB-C592-4786-BB44-A15A9140D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041" y="5760122"/>
                <a:ext cx="3300636" cy="756682"/>
              </a:xfrm>
              <a:prstGeom prst="rect">
                <a:avLst/>
              </a:prstGeom>
              <a:blipFill>
                <a:blip r:embed="rId3"/>
                <a:stretch>
                  <a:fillRect t="-1613" r="-7394" b="-12097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A55D4483-DA7C-4C70-BCE5-633CAAD9B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1412" y="-4258878"/>
            <a:ext cx="7478209" cy="3352697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7488386-5B0E-4C3D-9C63-19A72D6DC3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4323" y="1335600"/>
            <a:ext cx="8656145" cy="38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6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9967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Kapitalumschlagshäufigkeit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26DFCFF-4EEB-41DA-8DFF-1248E115300C}"/>
                  </a:ext>
                </a:extLst>
              </p:cNvPr>
              <p:cNvSpPr txBox="1"/>
              <p:nvPr/>
            </p:nvSpPr>
            <p:spPr>
              <a:xfrm>
                <a:off x="3523095" y="5885806"/>
                <a:ext cx="3805096" cy="77284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32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𝑼𝒎𝒔𝒂𝒕𝒛</m:t>
                        </m:r>
                      </m:num>
                      <m:den>
                        <m:d>
                          <m:dPr>
                            <m:ctrlPr>
                              <a:rPr lang="en-GB" sz="3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1" i="1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𝑲𝒂𝒑𝒊𝒕𝒂𝒍</m:t>
                            </m:r>
                          </m:e>
                        </m:d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GB" sz="32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GB" sz="32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de-AT" sz="3200" b="1" dirty="0">
                    <a:solidFill>
                      <a:schemeClr val="bg1"/>
                    </a:solidFill>
                  </a:rPr>
                  <a:t> 2,7</a:t>
                </a:r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226DFCFF-4EEB-41DA-8DFF-1248E1153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095" y="5885806"/>
                <a:ext cx="3805096" cy="772840"/>
              </a:xfrm>
              <a:prstGeom prst="rect">
                <a:avLst/>
              </a:prstGeom>
              <a:blipFill>
                <a:blip r:embed="rId2"/>
                <a:stretch>
                  <a:fillRect t="-3175" b="-8730"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6A77BACA-B00F-4A8B-82D3-2E719A85581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5200" y="1486800"/>
            <a:ext cx="11242800" cy="389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59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p:pic>
        <p:nvPicPr>
          <p:cNvPr id="6" name="Grafik 5" descr="Ein Bild, das schwarz, sitzend, Schild, Straße enthält.&#10;&#10;Automatisch generierte Beschreibung">
            <a:extLst>
              <a:ext uri="{FF2B5EF4-FFF2-40B4-BE49-F238E27FC236}">
                <a16:creationId xmlns:a16="http://schemas.microsoft.com/office/drawing/2014/main" id="{14AE9DE1-C6EA-49EB-A541-87D2E78B7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23" y="1338953"/>
            <a:ext cx="9643354" cy="540831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211751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02B56F27-3D44-433A-BE80-C51E6A37CCCA}"/>
              </a:ext>
            </a:extLst>
          </p:cNvPr>
          <p:cNvGrpSpPr/>
          <p:nvPr/>
        </p:nvGrpSpPr>
        <p:grpSpPr>
          <a:xfrm>
            <a:off x="1274323" y="1255501"/>
            <a:ext cx="10340502" cy="5575217"/>
            <a:chOff x="1274323" y="1255501"/>
            <a:chExt cx="10340502" cy="5575217"/>
          </a:xfrm>
        </p:grpSpPr>
        <p:grpSp>
          <p:nvGrpSpPr>
            <p:cNvPr id="5" name="Gruppieren 4">
              <a:extLst>
                <a:ext uri="{FF2B5EF4-FFF2-40B4-BE49-F238E27FC236}">
                  <a16:creationId xmlns:a16="http://schemas.microsoft.com/office/drawing/2014/main" id="{8AB291C5-4C8F-4550-81AA-4C9B1CDFEC7E}"/>
                </a:ext>
              </a:extLst>
            </p:cNvPr>
            <p:cNvGrpSpPr/>
            <p:nvPr/>
          </p:nvGrpSpPr>
          <p:grpSpPr>
            <a:xfrm>
              <a:off x="1274323" y="1255501"/>
              <a:ext cx="10340502" cy="5575217"/>
              <a:chOff x="1274323" y="1255501"/>
              <a:chExt cx="10340502" cy="5575217"/>
            </a:xfrm>
          </p:grpSpPr>
          <p:pic>
            <p:nvPicPr>
              <p:cNvPr id="6" name="Grafik 5" descr="Ein Bild, das schwarz, sitzend, Schild, Straße enthält.&#10;&#10;Automatisch generierte Beschreibung">
                <a:extLst>
                  <a:ext uri="{FF2B5EF4-FFF2-40B4-BE49-F238E27FC236}">
                    <a16:creationId xmlns:a16="http://schemas.microsoft.com/office/drawing/2014/main" id="{14AE9DE1-C6EA-49EB-A541-87D2E78B7D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74323" y="1338953"/>
                <a:ext cx="9643354" cy="5408315"/>
              </a:xfrm>
              <a:prstGeom prst="rect">
                <a:avLst/>
              </a:prstGeom>
              <a:solidFill>
                <a:schemeClr val="bg1"/>
              </a:solidFill>
            </p:spPr>
          </p:pic>
          <p:sp>
            <p:nvSpPr>
              <p:cNvPr id="4" name="Rechteck 3">
                <a:extLst>
                  <a:ext uri="{FF2B5EF4-FFF2-40B4-BE49-F238E27FC236}">
                    <a16:creationId xmlns:a16="http://schemas.microsoft.com/office/drawing/2014/main" id="{4C525455-AC22-4202-B500-1C8DDE48682B}"/>
                  </a:ext>
                </a:extLst>
              </p:cNvPr>
              <p:cNvSpPr/>
              <p:nvPr/>
            </p:nvSpPr>
            <p:spPr>
              <a:xfrm>
                <a:off x="5959812" y="1255501"/>
                <a:ext cx="5655013" cy="557521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AT"/>
              </a:p>
            </p:txBody>
          </p:sp>
        </p:grpSp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60D585F8-BF26-4CE7-9EE0-5122D464F14B}"/>
                </a:ext>
              </a:extLst>
            </p:cNvPr>
            <p:cNvSpPr/>
            <p:nvPr/>
          </p:nvSpPr>
          <p:spPr>
            <a:xfrm>
              <a:off x="5142689" y="4416357"/>
              <a:ext cx="817123" cy="252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AT"/>
            </a:p>
          </p:txBody>
        </p:sp>
      </p:grpSp>
    </p:spTree>
    <p:extLst>
      <p:ext uri="{BB962C8B-B14F-4D97-AF65-F5344CB8AC3E}">
        <p14:creationId xmlns:p14="http://schemas.microsoft.com/office/powerpoint/2010/main" val="225135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/>
      </p:transition>
    </mc:Choice>
    <mc:Fallback xmlns="">
      <p:transition spd="slow">
        <p:wip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4FAD594-C262-4A73-AE22-C8B7E191A465}"/>
                  </a:ext>
                </a:extLst>
              </p:cNvPr>
              <p:cNvSpPr txBox="1"/>
              <p:nvPr/>
            </p:nvSpPr>
            <p:spPr>
              <a:xfrm>
                <a:off x="142286" y="1744169"/>
                <a:ext cx="11907427" cy="1021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𝑬𝒓𝒈𝒆𝒃𝒏𝒊𝒔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𝒗𝒐𝒓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𝑺𝒕𝒆𝒖𝒆𝒓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𝑼𝒎𝒔𝒂𝒕𝒛</m:t>
                          </m:r>
                        </m:den>
                      </m:f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𝑼𝒎𝒔𝒂𝒕𝒛</m:t>
                          </m:r>
                        </m:num>
                        <m:den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𝒅𝒖𝒓𝒄𝒉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𝒊𝒏𝒗𝒆𝒔𝒕𝒊𝒆𝒓𝒕𝒆𝒔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𝑽𝒆𝒓𝒎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𝒈𝒆𝒏</m:t>
                          </m:r>
                        </m:den>
                      </m:f>
                    </m:oMath>
                  </m:oMathPara>
                </a14:m>
                <a:endParaRPr lang="de-AT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4FAD594-C262-4A73-AE22-C8B7E191A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86" y="1744169"/>
                <a:ext cx="11907427" cy="10217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839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 dir="r"/>
      </p:transition>
    </mc:Choice>
    <mc:Fallback xmlns="">
      <p:transition spd="slow">
        <p:wipe dir="r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4FAD594-C262-4A73-AE22-C8B7E191A465}"/>
                  </a:ext>
                </a:extLst>
              </p:cNvPr>
              <p:cNvSpPr txBox="1"/>
              <p:nvPr/>
            </p:nvSpPr>
            <p:spPr>
              <a:xfrm>
                <a:off x="142286" y="1744169"/>
                <a:ext cx="11907427" cy="1021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𝑬𝒓𝒈𝒆𝒃𝒏𝒊𝒔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𝒗𝒐𝒓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𝑺𝒕𝒆𝒖𝒆𝒓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GB" sz="3200" b="1" i="1" strike="sngStrike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𝑼𝒎𝒔𝒂𝒕𝒛</m:t>
                          </m:r>
                        </m:den>
                      </m:f>
                      <m:r>
                        <a:rPr lang="pt-BR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trike="sngStrike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𝑼𝒎𝒔𝒂𝒕𝒛</m:t>
                          </m:r>
                        </m:num>
                        <m:den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𝒅𝒖𝒓𝒄𝒉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𝒊𝒏𝒗𝒆𝒔𝒕𝒊𝒆𝒓𝒕𝒆𝒔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𝑽𝒆𝒓𝒎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𝒈𝒆𝒏</m:t>
                          </m:r>
                        </m:den>
                      </m:f>
                    </m:oMath>
                  </m:oMathPara>
                </a14:m>
                <a:endParaRPr lang="de-AT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64FAD594-C262-4A73-AE22-C8B7E191A4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86" y="1744169"/>
                <a:ext cx="11907427" cy="10217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/>
              <p:nvPr/>
            </p:nvSpPr>
            <p:spPr>
              <a:xfrm>
                <a:off x="3034520" y="5447141"/>
                <a:ext cx="6122958" cy="1021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𝑬𝒓𝒈𝒆𝒃𝒏𝒊𝒔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𝒗𝒐𝒓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𝑺𝒕𝒆𝒖𝒆𝒓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𝒅𝒖𝒓𝒄𝒉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𝒊𝒏𝒗𝒆𝒔𝒕𝒊𝒆𝒓𝒕𝒆𝒔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𝑽𝒆𝒓𝒎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𝒈𝒆𝒏</m:t>
                          </m:r>
                        </m:den>
                      </m:f>
                    </m:oMath>
                  </m:oMathPara>
                </a14:m>
                <a:endParaRPr lang="de-AT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520" y="5447141"/>
                <a:ext cx="6122958" cy="10217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986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 dir="r"/>
      </p:transition>
    </mc:Choice>
    <mc:Fallback xmlns="">
      <p:transition spd="slow">
        <p:wipe dir="r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/>
              <p:nvPr/>
            </p:nvSpPr>
            <p:spPr>
              <a:xfrm>
                <a:off x="3034520" y="5447141"/>
                <a:ext cx="6122958" cy="1021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𝑬𝒓𝒈𝒆𝒃𝒏𝒊𝒔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𝒗𝒐𝒓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𝑺𝒕𝒆𝒖𝒆𝒓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GB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𝒅𝒖𝒓𝒄𝒉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𝒊𝒏𝒗𝒆𝒔𝒕𝒊𝒆𝒓𝒕𝒆𝒔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𝑽𝒆𝒓𝒎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𝒈𝒆𝒏</m:t>
                          </m:r>
                        </m:den>
                      </m:f>
                    </m:oMath>
                  </m:oMathPara>
                </a14:m>
                <a:endParaRPr lang="de-AT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520" y="5447141"/>
                <a:ext cx="6122958" cy="10217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1CC80E90-3524-4819-8E48-CD7B165A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00" y="1404000"/>
            <a:ext cx="11804400" cy="335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884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/>
              <p:nvPr/>
            </p:nvSpPr>
            <p:spPr>
              <a:xfrm>
                <a:off x="3034520" y="5447141"/>
                <a:ext cx="6122958" cy="1021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𝟐𝟐𝟎</m:t>
                          </m:r>
                          <m:r>
                            <a:rPr lang="en-GB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GB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𝒅𝒖𝒓𝒄𝒉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. 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𝒊𝒏𝒗𝒆𝒔𝒕𝒊𝒆𝒓𝒕𝒆𝒔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𝑽𝒆𝒓𝒎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ö</m:t>
                          </m:r>
                          <m:r>
                            <a:rPr lang="en-GB" sz="32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𝒈𝒆𝒏</m:t>
                          </m:r>
                        </m:den>
                      </m:f>
                    </m:oMath>
                  </m:oMathPara>
                </a14:m>
                <a:endParaRPr lang="de-AT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520" y="5447141"/>
                <a:ext cx="6122958" cy="10217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1CC80E90-3524-4819-8E48-CD7B165A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0" y="1403050"/>
            <a:ext cx="11802939" cy="335373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A4BF155-6DA9-4F5F-8179-D91C91EC075F}"/>
              </a:ext>
            </a:extLst>
          </p:cNvPr>
          <p:cNvSpPr/>
          <p:nvPr/>
        </p:nvSpPr>
        <p:spPr>
          <a:xfrm>
            <a:off x="11517549" y="3812755"/>
            <a:ext cx="479920" cy="20152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33136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ROI – Return On Investment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/>
              <p:nvPr/>
            </p:nvSpPr>
            <p:spPr>
              <a:xfrm>
                <a:off x="4311311" y="5446800"/>
                <a:ext cx="3569375" cy="9253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sz="32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𝟐𝟐𝟎</m:t>
                          </m:r>
                          <m:r>
                            <a:rPr lang="en-GB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GB" sz="3200" b="1" i="1" smtClean="0">
                              <a:solidFill>
                                <a:srgbClr val="FFFF00"/>
                              </a:solidFill>
                              <a:latin typeface="Cambria Math" panose="02040503050406030204" pitchFamily="18" charset="0"/>
                            </a:rPr>
                            <m:t>𝟏𝟎𝟎</m:t>
                          </m:r>
                        </m:num>
                        <m:den>
                          <m:r>
                            <a:rPr lang="en-GB" sz="3200" b="1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𝟗𝟖𝟓</m:t>
                          </m:r>
                        </m:den>
                      </m:f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𝟐𝟐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GB" sz="32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AT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40F94A12-AAFC-402D-85E2-5E6D81F43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311" y="5446800"/>
                <a:ext cx="3569375" cy="9253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A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Grafik 3">
            <a:extLst>
              <a:ext uri="{FF2B5EF4-FFF2-40B4-BE49-F238E27FC236}">
                <a16:creationId xmlns:a16="http://schemas.microsoft.com/office/drawing/2014/main" id="{1CC80E90-3524-4819-8E48-CD7B165A2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0" y="1403050"/>
            <a:ext cx="11802939" cy="3353735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EA4BF155-6DA9-4F5F-8179-D91C91EC075F}"/>
              </a:ext>
            </a:extLst>
          </p:cNvPr>
          <p:cNvSpPr/>
          <p:nvPr/>
        </p:nvSpPr>
        <p:spPr>
          <a:xfrm>
            <a:off x="11517549" y="3812755"/>
            <a:ext cx="479920" cy="201526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2850EB0-EC57-4F54-BE6E-00CCA9A958C2}"/>
              </a:ext>
            </a:extLst>
          </p:cNvPr>
          <p:cNvSpPr/>
          <p:nvPr/>
        </p:nvSpPr>
        <p:spPr>
          <a:xfrm>
            <a:off x="2509226" y="2352833"/>
            <a:ext cx="479920" cy="536281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11B84CF-74E0-4484-8851-0EA602CC3F7B}"/>
              </a:ext>
            </a:extLst>
          </p:cNvPr>
          <p:cNvSpPr/>
          <p:nvPr/>
        </p:nvSpPr>
        <p:spPr>
          <a:xfrm>
            <a:off x="3243891" y="2387584"/>
            <a:ext cx="479920" cy="501529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9DBB0FDB-B7D1-4CB5-8A3A-E7CB50A3C6F2}"/>
              </a:ext>
            </a:extLst>
          </p:cNvPr>
          <p:cNvSpPr/>
          <p:nvPr/>
        </p:nvSpPr>
        <p:spPr>
          <a:xfrm>
            <a:off x="3243891" y="3296733"/>
            <a:ext cx="479920" cy="1158533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FAAFB7B0-3852-4217-B4FC-3E5A0114EF4C}"/>
              </a:ext>
            </a:extLst>
          </p:cNvPr>
          <p:cNvSpPr/>
          <p:nvPr/>
        </p:nvSpPr>
        <p:spPr>
          <a:xfrm>
            <a:off x="2509226" y="3331252"/>
            <a:ext cx="479920" cy="1124015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F7A425D2-F0F1-426C-B79B-9817EC0E1BA2}"/>
              </a:ext>
            </a:extLst>
          </p:cNvPr>
          <p:cNvGrpSpPr/>
          <p:nvPr/>
        </p:nvGrpSpPr>
        <p:grpSpPr>
          <a:xfrm>
            <a:off x="8677072" y="5412282"/>
            <a:ext cx="2240605" cy="914400"/>
            <a:chOff x="8677072" y="5412282"/>
            <a:chExt cx="2240605" cy="914400"/>
          </a:xfrm>
        </p:grpSpPr>
        <p:pic>
          <p:nvPicPr>
            <p:cNvPr id="23" name="Grafik 22" descr="Gesicht mit Sonnenbrille ohne Füllung">
              <a:extLst>
                <a:ext uri="{FF2B5EF4-FFF2-40B4-BE49-F238E27FC236}">
                  <a16:creationId xmlns:a16="http://schemas.microsoft.com/office/drawing/2014/main" id="{3E951155-94D4-4757-93EB-C3F67C887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77072" y="5412282"/>
              <a:ext cx="914400" cy="914400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1068048-DBF9-48B0-B416-D9D7FEFF585C}"/>
                </a:ext>
              </a:extLst>
            </p:cNvPr>
            <p:cNvSpPr txBox="1"/>
            <p:nvPr/>
          </p:nvSpPr>
          <p:spPr>
            <a:xfrm>
              <a:off x="9774735" y="5663269"/>
              <a:ext cx="1142942" cy="49244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pt-BR" sz="3200" b="1" dirty="0">
                  <a:solidFill>
                    <a:schemeClr val="bg1"/>
                  </a:solidFill>
                </a:rPr>
                <a:t>&gt; 8,75</a:t>
              </a:r>
              <a:endParaRPr lang="de-AT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Rechteck 27">
            <a:extLst>
              <a:ext uri="{FF2B5EF4-FFF2-40B4-BE49-F238E27FC236}">
                <a16:creationId xmlns:a16="http://schemas.microsoft.com/office/drawing/2014/main" id="{84BD4BAA-059D-4962-9B96-4B62D3526E03}"/>
              </a:ext>
            </a:extLst>
          </p:cNvPr>
          <p:cNvSpPr/>
          <p:nvPr/>
        </p:nvSpPr>
        <p:spPr>
          <a:xfrm>
            <a:off x="8219871" y="5184847"/>
            <a:ext cx="3404681" cy="13715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940563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21" grpId="0" animBg="1"/>
      <p:bldP spid="22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000" dirty="0" err="1">
                <a:solidFill>
                  <a:schemeClr val="bg1"/>
                </a:solidFill>
              </a:rPr>
              <a:t>Inhalt</a:t>
            </a:r>
            <a:endParaRPr lang="de-AT" sz="4000" dirty="0">
              <a:solidFill>
                <a:schemeClr val="bg1"/>
              </a:solidFill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FCA2CE-E68A-4E9D-9915-E4E8ADE04C7A}"/>
              </a:ext>
            </a:extLst>
          </p:cNvPr>
          <p:cNvSpPr txBox="1"/>
          <p:nvPr/>
        </p:nvSpPr>
        <p:spPr>
          <a:xfrm>
            <a:off x="1274323" y="1429966"/>
            <a:ext cx="778212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Eigenschaften</a:t>
            </a:r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Funktionen</a:t>
            </a:r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Kennzahlenbereiche</a:t>
            </a:r>
            <a:r>
              <a:rPr lang="en-GB" sz="2800" dirty="0">
                <a:solidFill>
                  <a:schemeClr val="bg1"/>
                </a:solidFill>
              </a:rPr>
              <a:t> - Ein </a:t>
            </a:r>
            <a:r>
              <a:rPr lang="en-GB" sz="2800" dirty="0" err="1">
                <a:solidFill>
                  <a:schemeClr val="bg1"/>
                </a:solidFill>
              </a:rPr>
              <a:t>grober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Überblick</a:t>
            </a:r>
            <a:endParaRPr lang="en-GB" sz="2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 err="1">
                <a:solidFill>
                  <a:schemeClr val="bg1"/>
                </a:solidFill>
              </a:rPr>
              <a:t>Kennzahlen</a:t>
            </a:r>
            <a:r>
              <a:rPr lang="en-GB" sz="2800" dirty="0">
                <a:solidFill>
                  <a:schemeClr val="bg1"/>
                </a:solidFill>
              </a:rPr>
              <a:t> – Die </a:t>
            </a:r>
            <a:r>
              <a:rPr lang="en-GB" sz="2800" dirty="0" err="1">
                <a:solidFill>
                  <a:schemeClr val="bg1"/>
                </a:solidFill>
              </a:rPr>
              <a:t>wichtigsten</a:t>
            </a:r>
            <a:r>
              <a:rPr lang="en-GB" sz="2800" dirty="0">
                <a:solidFill>
                  <a:schemeClr val="bg1"/>
                </a:solidFill>
              </a:rPr>
              <a:t> </a:t>
            </a:r>
            <a:r>
              <a:rPr lang="en-GB" sz="2800" dirty="0" err="1">
                <a:solidFill>
                  <a:schemeClr val="bg1"/>
                </a:solidFill>
              </a:rPr>
              <a:t>im</a:t>
            </a:r>
            <a:r>
              <a:rPr lang="en-GB" sz="2800" dirty="0">
                <a:solidFill>
                  <a:schemeClr val="bg1"/>
                </a:solidFill>
              </a:rPr>
              <a:t> Detail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A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894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Finance trade numbers">
            <a:extLst>
              <a:ext uri="{FF2B5EF4-FFF2-40B4-BE49-F238E27FC236}">
                <a16:creationId xmlns:a16="http://schemas.microsoft.com/office/drawing/2014/main" id="{32F354A1-38C7-4598-A0E1-7A286A3019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50908" y="0"/>
            <a:ext cx="7541091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9DE503-F7C2-4A40-83F4-4DE931E7D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2681103"/>
            <a:ext cx="3363974" cy="1495794"/>
          </a:xfr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0000"/>
          </a:bodyPr>
          <a:lstStyle/>
          <a:p>
            <a:r>
              <a:rPr lang="de-AT" dirty="0">
                <a:solidFill>
                  <a:schemeClr val="bg1"/>
                </a:solidFill>
              </a:rPr>
              <a:t>Zweck der Finanzierungs-</a:t>
            </a:r>
            <a:r>
              <a:rPr lang="de-AT" dirty="0" err="1">
                <a:solidFill>
                  <a:schemeClr val="bg1"/>
                </a:solidFill>
              </a:rPr>
              <a:t>kennzahlen</a:t>
            </a:r>
            <a:r>
              <a:rPr lang="de-AT" dirty="0">
                <a:solidFill>
                  <a:schemeClr val="bg1"/>
                </a:solidFill>
              </a:rPr>
              <a:t> </a:t>
            </a:r>
          </a:p>
        </p:txBody>
      </p:sp>
      <p:graphicFrame>
        <p:nvGraphicFramePr>
          <p:cNvPr id="5" name="Content Placeholder 2" descr="Icon Bullets">
            <a:extLst>
              <a:ext uri="{FF2B5EF4-FFF2-40B4-BE49-F238E27FC236}">
                <a16:creationId xmlns:a16="http://schemas.microsoft.com/office/drawing/2014/main" id="{51938B4F-26EE-4238-880D-3CE26A7E4A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3389816"/>
              </p:ext>
            </p:extLst>
          </p:nvPr>
        </p:nvGraphicFramePr>
        <p:xfrm>
          <a:off x="5619750" y="965200"/>
          <a:ext cx="5607050" cy="492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61B5283-BF06-4D2E-BB29-31CBEA529E60}"/>
              </a:ext>
            </a:extLst>
          </p:cNvPr>
          <p:cNvCxnSpPr>
            <a:cxnSpLocks/>
          </p:cNvCxnSpPr>
          <p:nvPr/>
        </p:nvCxnSpPr>
        <p:spPr>
          <a:xfrm>
            <a:off x="1274323" y="1215953"/>
            <a:ext cx="9643354" cy="0"/>
          </a:xfrm>
          <a:prstGeom prst="line">
            <a:avLst/>
          </a:prstGeom>
          <a:ln w="19050">
            <a:solidFill>
              <a:srgbClr val="0052C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009D6097-CE57-4C1B-9218-5B62B542F2CF}"/>
              </a:ext>
            </a:extLst>
          </p:cNvPr>
          <p:cNvSpPr txBox="1"/>
          <p:nvPr/>
        </p:nvSpPr>
        <p:spPr>
          <a:xfrm>
            <a:off x="1274323" y="389104"/>
            <a:ext cx="74027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4000" dirty="0">
                <a:solidFill>
                  <a:schemeClr val="bg1"/>
                </a:solidFill>
              </a:rPr>
              <a:t>Quellen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AFCA2CE-E68A-4E9D-9915-E4E8ADE04C7A}"/>
              </a:ext>
            </a:extLst>
          </p:cNvPr>
          <p:cNvSpPr txBox="1"/>
          <p:nvPr/>
        </p:nvSpPr>
        <p:spPr>
          <a:xfrm>
            <a:off x="1274323" y="1429966"/>
            <a:ext cx="96433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</a:rPr>
              <a:t>Quelle: Unternehmensrechnung - Jahresabschlussanalyse und Jahresabschlusskritik - Controlling - Fallstudien, Manz Verlag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  <a:hlinkClick r:id="rId2"/>
              </a:rPr>
              <a:t>https://www.businessfragen.com</a:t>
            </a:r>
            <a:r>
              <a:rPr lang="de-AT" sz="24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solidFill>
                  <a:schemeClr val="bg1"/>
                </a:solidFill>
                <a:hlinkClick r:id="rId3"/>
              </a:rPr>
              <a:t>https://www.wikipedia.org</a:t>
            </a:r>
            <a:r>
              <a:rPr lang="de-AT" sz="2400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 dirty="0">
                <a:hlinkClick r:id="rId4"/>
              </a:rPr>
              <a:t>https://banking.raiffeisen.at/web/publicrbg/teletraderdetails?wsrp_ttroute=%2FRaiffeisenRelaunch_Staging%2Fstock%2Ffigures%2Ftts-26000027</a:t>
            </a:r>
            <a:endParaRPr lang="de-AT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AT" sz="2400">
                <a:hlinkClick r:id="rId5"/>
              </a:rPr>
              <a:t>https://www.lbg.at/servicecenter/rechtsformen_gr%C3%BCndung_planung_controlling_steuern_sv_pr%C3%BCfung/planung_controlling/wichtige_betriebswirtschaftliche_kennzahlen/index_ger.html</a:t>
            </a:r>
            <a:endParaRPr lang="de-AT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8294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0873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70220-677A-411B-B416-94321A555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265" y="978776"/>
            <a:ext cx="4451773" cy="1174991"/>
          </a:xfrm>
          <a:noFill/>
          <a:ln w="31750" cap="sq">
            <a:solidFill>
              <a:schemeClr val="bg1"/>
            </a:solidFill>
            <a:miter lim="800000"/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vert="horz" wrap="square" lIns="182880" tIns="182880" rIns="182880" bIns="18288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4" name="Picture 3" descr="Hand with pen pointing at financial numbers">
            <a:extLst>
              <a:ext uri="{FF2B5EF4-FFF2-40B4-BE49-F238E27FC236}">
                <a16:creationId xmlns:a16="http://schemas.microsoft.com/office/drawing/2014/main" id="{AB2E0BE0-B684-4228-A4DF-58C8CAFFDF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D1328-A694-4327-A93A-3D919FD65B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2264" y="2638044"/>
            <a:ext cx="4451773" cy="310198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someone@example.com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84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2D1AE908-7BCF-467B-9313-A808C0E9B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A201AB6-12EC-4D18-99AE-8D2183F046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7A336E4-847F-4A97-9CCA-1896E5EC45A0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40B7FE54-3846-4C98-B20A-A63359DF55B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1B8540D2-E06C-46EE-A20D-99A2C7729DE5}"/>
              </a:ext>
            </a:extLst>
          </p:cNvPr>
          <p:cNvSpPr txBox="1">
            <a:spLocks/>
          </p:cNvSpPr>
          <p:nvPr/>
        </p:nvSpPr>
        <p:spPr>
          <a:xfrm>
            <a:off x="1591760" y="1746353"/>
            <a:ext cx="10600240" cy="42915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800" dirty="0">
                <a:solidFill>
                  <a:schemeClr val="bg1"/>
                </a:solidFill>
              </a:rPr>
              <a:t>Aussagekraft</a:t>
            </a:r>
          </a:p>
          <a:p>
            <a:r>
              <a:rPr lang="de-DE" sz="4800" dirty="0">
                <a:solidFill>
                  <a:schemeClr val="bg1"/>
                </a:solidFill>
              </a:rPr>
              <a:t>Zielorientiert</a:t>
            </a:r>
            <a:endParaRPr lang="de-AT" sz="4800" dirty="0">
              <a:solidFill>
                <a:schemeClr val="bg1"/>
              </a:solidFill>
            </a:endParaRPr>
          </a:p>
          <a:p>
            <a:r>
              <a:rPr lang="de-DE" sz="4800" dirty="0">
                <a:solidFill>
                  <a:schemeClr val="bg1"/>
                </a:solidFill>
              </a:rPr>
              <a:t>Wirtschaftlich</a:t>
            </a:r>
          </a:p>
          <a:p>
            <a:r>
              <a:rPr lang="de-DE" sz="4800" dirty="0">
                <a:solidFill>
                  <a:schemeClr val="bg1"/>
                </a:solidFill>
              </a:rPr>
              <a:t>Reversibilität</a:t>
            </a:r>
          </a:p>
          <a:p>
            <a:r>
              <a:rPr lang="de-DE" sz="4800" dirty="0">
                <a:solidFill>
                  <a:schemeClr val="bg1"/>
                </a:solidFill>
              </a:rPr>
              <a:t>Zweck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11ED5E67-6799-4EC8-8501-B95DBC4D2E7C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Eigenschaften</a:t>
            </a:r>
          </a:p>
        </p:txBody>
      </p:sp>
    </p:spTree>
    <p:extLst>
      <p:ext uri="{BB962C8B-B14F-4D97-AF65-F5344CB8AC3E}">
        <p14:creationId xmlns:p14="http://schemas.microsoft.com/office/powerpoint/2010/main" val="2824853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9">
            <a:extLst>
              <a:ext uri="{FF2B5EF4-FFF2-40B4-BE49-F238E27FC236}">
                <a16:creationId xmlns:a16="http://schemas.microsoft.com/office/drawing/2014/main" id="{19A602AF-327D-47C1-AB26-E704AF94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5ADA6B54-2851-4CA9-BB32-0D206CAA3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76B53C-6F51-41F8-BA24-7285A4EC5C4B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3" descr="Finance trade numbers">
            <a:extLst>
              <a:ext uri="{FF2B5EF4-FFF2-40B4-BE49-F238E27FC236}">
                <a16:creationId xmlns:a16="http://schemas.microsoft.com/office/drawing/2014/main" id="{079BBF06-5858-4350-9B4F-D30D8AE05A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0E71D9EC-158B-433F-B24D-A7807ACA01A0}"/>
              </a:ext>
            </a:extLst>
          </p:cNvPr>
          <p:cNvSpPr txBox="1">
            <a:spLocks/>
          </p:cNvSpPr>
          <p:nvPr/>
        </p:nvSpPr>
        <p:spPr>
          <a:xfrm>
            <a:off x="1591760" y="1746000"/>
            <a:ext cx="10600240" cy="42915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4800" dirty="0">
                <a:solidFill>
                  <a:schemeClr val="bg1"/>
                </a:solidFill>
              </a:rPr>
              <a:t>Entscheidung</a:t>
            </a:r>
          </a:p>
          <a:p>
            <a:r>
              <a:rPr lang="de-DE" sz="4800" dirty="0">
                <a:solidFill>
                  <a:schemeClr val="bg1"/>
                </a:solidFill>
              </a:rPr>
              <a:t>Kontrolle</a:t>
            </a:r>
            <a:endParaRPr lang="de-AT" sz="4800" dirty="0">
              <a:solidFill>
                <a:schemeClr val="bg1"/>
              </a:solidFill>
            </a:endParaRPr>
          </a:p>
          <a:p>
            <a:r>
              <a:rPr lang="de-DE" sz="4800" dirty="0">
                <a:solidFill>
                  <a:schemeClr val="bg1"/>
                </a:solidFill>
              </a:rPr>
              <a:t>Koordination</a:t>
            </a:r>
          </a:p>
          <a:p>
            <a:r>
              <a:rPr lang="de-DE" sz="4800" dirty="0">
                <a:solidFill>
                  <a:schemeClr val="bg1"/>
                </a:solidFill>
              </a:rPr>
              <a:t>Verhaltenssteuerung</a:t>
            </a:r>
          </a:p>
          <a:p>
            <a:r>
              <a:rPr lang="de-DE" sz="4800" dirty="0">
                <a:solidFill>
                  <a:schemeClr val="bg1"/>
                </a:solidFill>
              </a:rPr>
              <a:t>Vision &amp; Strategie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0A75588-284E-420E-B102-6B66DFC07744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Funktionen</a:t>
            </a:r>
          </a:p>
        </p:txBody>
      </p:sp>
    </p:spTree>
    <p:extLst>
      <p:ext uri="{BB962C8B-B14F-4D97-AF65-F5344CB8AC3E}">
        <p14:creationId xmlns:p14="http://schemas.microsoft.com/office/powerpoint/2010/main" val="13232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6F5BE74E-7318-48A9-BDB0-FEF0CC8EFF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51151499-89A4-4B67-84D3-E6DC01673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B5289C-8A52-4736-AD7F-56B86D8796E1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0D47A5DE-6CF3-4A83-9B9D-E6900BA243A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89E5F45B-1B7F-4DD0-989F-5B7DBC27E35C}"/>
              </a:ext>
            </a:extLst>
          </p:cNvPr>
          <p:cNvSpPr txBox="1">
            <a:spLocks/>
          </p:cNvSpPr>
          <p:nvPr/>
        </p:nvSpPr>
        <p:spPr>
          <a:xfrm>
            <a:off x="1591760" y="1746000"/>
            <a:ext cx="10600240" cy="42915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>
                <a:solidFill>
                  <a:schemeClr val="bg1"/>
                </a:solidFill>
              </a:rPr>
              <a:t>Finanzielle Stabilität</a:t>
            </a: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Wie stabil ist das Unternehmen finanziert</a:t>
            </a:r>
          </a:p>
          <a:p>
            <a:pPr marL="228600" lvl="1" indent="0">
              <a:buFont typeface="Arial" panose="020B0604020202020204" pitchFamily="34" charset="0"/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3600" dirty="0">
                <a:solidFill>
                  <a:schemeClr val="bg1"/>
                </a:solidFill>
              </a:rPr>
              <a:t>Ertragslage</a:t>
            </a:r>
          </a:p>
          <a:p>
            <a:pPr lvl="1"/>
            <a:r>
              <a:rPr lang="de-AT" sz="2800" dirty="0">
                <a:solidFill>
                  <a:schemeClr val="bg1"/>
                </a:solidFill>
              </a:rPr>
              <a:t>Wie das Unternehmen mit den verfügbaren Mittel arbeitet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DA5819D3-6D17-4E5E-9BFE-076B23FDBA1C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Kennzahlenbereiche</a:t>
            </a:r>
          </a:p>
        </p:txBody>
      </p:sp>
    </p:spTree>
    <p:extLst>
      <p:ext uri="{BB962C8B-B14F-4D97-AF65-F5344CB8AC3E}">
        <p14:creationId xmlns:p14="http://schemas.microsoft.com/office/powerpoint/2010/main" val="3967613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D30070D3-934B-496B-BD21-E23B6F93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270B0E9A-054D-4E06-B473-525627E47B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2ABE763-BB1F-4D1E-B765-FD66C010FEBC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7B5472EC-AE10-46D7-8D66-D07C489925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3FDB6C4B-6835-4050-A413-8615A6B96236}"/>
              </a:ext>
            </a:extLst>
          </p:cNvPr>
          <p:cNvSpPr txBox="1">
            <a:spLocks/>
          </p:cNvSpPr>
          <p:nvPr/>
        </p:nvSpPr>
        <p:spPr>
          <a:xfrm>
            <a:off x="1591200" y="1746000"/>
            <a:ext cx="10602000" cy="42915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3600" dirty="0">
                <a:solidFill>
                  <a:schemeClr val="bg1"/>
                </a:solidFill>
              </a:rPr>
              <a:t>Vermögens &amp; Kapitalstruktur</a:t>
            </a: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Anlagenintensität</a:t>
            </a:r>
            <a:endParaRPr lang="en-GB" sz="2800" dirty="0">
              <a:solidFill>
                <a:schemeClr val="bg1"/>
              </a:solidFill>
            </a:endParaRP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Umlaufintensität</a:t>
            </a:r>
            <a:endParaRPr lang="en-GB" sz="2800" dirty="0">
              <a:solidFill>
                <a:schemeClr val="bg1"/>
              </a:solidFill>
            </a:endParaRP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Eigenkapitalquote</a:t>
            </a:r>
            <a:endParaRPr lang="en-GB" sz="2800" dirty="0">
              <a:solidFill>
                <a:schemeClr val="bg1"/>
              </a:solidFill>
            </a:endParaRP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Verschuldungsgrad</a:t>
            </a: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96AF507F-D0C4-4B84-8EFC-5751B6D41B79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Finanzielle Stabilität</a:t>
            </a:r>
          </a:p>
        </p:txBody>
      </p:sp>
    </p:spTree>
    <p:extLst>
      <p:ext uri="{BB962C8B-B14F-4D97-AF65-F5344CB8AC3E}">
        <p14:creationId xmlns:p14="http://schemas.microsoft.com/office/powerpoint/2010/main" val="386903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937F1198-1857-414C-B5C1-EE10EEDB9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FC88937-A9B2-46EA-8062-5049F9240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A65F2E-FA9B-48D0-A89F-721715E9137D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0436DF55-D7EC-4370-A453-7FE59D3515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B004BB6A-8D0A-4384-A5F5-3E9992D74954}"/>
              </a:ext>
            </a:extLst>
          </p:cNvPr>
          <p:cNvSpPr txBox="1">
            <a:spLocks/>
          </p:cNvSpPr>
          <p:nvPr/>
        </p:nvSpPr>
        <p:spPr>
          <a:xfrm>
            <a:off x="1591760" y="1746000"/>
            <a:ext cx="10600240" cy="42915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sz="3600" dirty="0">
                <a:solidFill>
                  <a:schemeClr val="bg1"/>
                </a:solidFill>
              </a:rPr>
              <a:t>Erfolgskennzahlen</a:t>
            </a: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Wie stabil ist das Unternehmen finanziert</a:t>
            </a:r>
          </a:p>
          <a:p>
            <a:pPr marL="228600" lvl="1" indent="0">
              <a:buFont typeface="Arial" panose="020B0604020202020204" pitchFamily="34" charset="0"/>
              <a:buNone/>
            </a:pPr>
            <a:endParaRPr lang="de-DE" sz="28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de-DE" sz="3600" dirty="0">
                <a:solidFill>
                  <a:schemeClr val="bg1"/>
                </a:solidFill>
              </a:rPr>
              <a:t>Rentabilitätskennzahlen</a:t>
            </a:r>
          </a:p>
          <a:p>
            <a:pPr lvl="1"/>
            <a:r>
              <a:rPr lang="de-AT" sz="2800" dirty="0">
                <a:solidFill>
                  <a:schemeClr val="bg1"/>
                </a:solidFill>
              </a:rPr>
              <a:t>Wie das Unternehmen mit den verfügbaren Mittel arbeitet</a:t>
            </a: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255B8609-4FF9-4350-A2F1-107A96A9C620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Ertragslage</a:t>
            </a:r>
          </a:p>
        </p:txBody>
      </p:sp>
    </p:spTree>
    <p:extLst>
      <p:ext uri="{BB962C8B-B14F-4D97-AF65-F5344CB8AC3E}">
        <p14:creationId xmlns:p14="http://schemas.microsoft.com/office/powerpoint/2010/main" val="39010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" name="Rectangle 9">
            <a:extLst>
              <a:ext uri="{FF2B5EF4-FFF2-40B4-BE49-F238E27FC236}">
                <a16:creationId xmlns:a16="http://schemas.microsoft.com/office/drawing/2014/main" id="{6063E759-8E45-4F6D-A6E4-636AB887D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B7B56039-BD50-4E6B-A36B-FDF1D9E663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75E5227-B510-4273-9D21-753593E281E0}"/>
              </a:ext>
            </a:extLst>
          </p:cNvPr>
          <p:cNvSpPr txBox="1">
            <a:spLocks/>
          </p:cNvSpPr>
          <p:nvPr/>
        </p:nvSpPr>
        <p:spPr>
          <a:xfrm>
            <a:off x="64981" y="178408"/>
            <a:ext cx="3554665" cy="747897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glow rad="152400">
              <a:schemeClr val="bg1">
                <a:alpha val="13000"/>
              </a:schemeClr>
            </a:glow>
          </a:effectLst>
        </p:spPr>
        <p:txBody>
          <a:bodyPr wrap="square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Eigenschaften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3" descr="Finance trade numbers">
            <a:extLst>
              <a:ext uri="{FF2B5EF4-FFF2-40B4-BE49-F238E27FC236}">
                <a16:creationId xmlns:a16="http://schemas.microsoft.com/office/drawing/2014/main" id="{505176AD-EA94-4CAD-A3B2-C675380334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3694" cy="6858000"/>
          </a:xfrm>
          <a:prstGeom prst="rect">
            <a:avLst/>
          </a:prstGeom>
        </p:spPr>
      </p:pic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F8F4FD65-4CDE-47CC-8590-7300A6390BE8}"/>
              </a:ext>
            </a:extLst>
          </p:cNvPr>
          <p:cNvSpPr txBox="1">
            <a:spLocks/>
          </p:cNvSpPr>
          <p:nvPr/>
        </p:nvSpPr>
        <p:spPr>
          <a:xfrm>
            <a:off x="1591200" y="1746000"/>
            <a:ext cx="10602000" cy="42912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de-DE" sz="2800" dirty="0">
                <a:solidFill>
                  <a:schemeClr val="bg1"/>
                </a:solidFill>
              </a:rPr>
              <a:t>Materialintensität</a:t>
            </a: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Personalintensität</a:t>
            </a:r>
            <a:endParaRPr lang="en-GB" sz="2800" dirty="0">
              <a:solidFill>
                <a:schemeClr val="bg1"/>
              </a:solidFill>
            </a:endParaRP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Umsatzrentabilität</a:t>
            </a:r>
            <a:endParaRPr lang="en-GB" sz="2800" dirty="0">
              <a:solidFill>
                <a:schemeClr val="bg1"/>
              </a:solidFill>
            </a:endParaRPr>
          </a:p>
          <a:p>
            <a:pPr lvl="1"/>
            <a:r>
              <a:rPr lang="de-DE" sz="2800" dirty="0">
                <a:solidFill>
                  <a:schemeClr val="bg1"/>
                </a:solidFill>
              </a:rPr>
              <a:t>Cashflow-Quote</a:t>
            </a:r>
            <a:endParaRPr lang="de-AT" sz="2800" dirty="0">
              <a:solidFill>
                <a:schemeClr val="bg1"/>
              </a:solidFill>
            </a:endParaRPr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38CD380E-611F-4BAA-8780-2DC40EFAAC45}"/>
              </a:ext>
            </a:extLst>
          </p:cNvPr>
          <p:cNvSpPr txBox="1">
            <a:spLocks/>
          </p:cNvSpPr>
          <p:nvPr/>
        </p:nvSpPr>
        <p:spPr>
          <a:xfrm>
            <a:off x="-1696" y="0"/>
            <a:ext cx="12193696" cy="92630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bg1">
              <a:lumMod val="95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4800" dirty="0">
                <a:solidFill>
                  <a:srgbClr val="00B0F0"/>
                </a:solidFill>
              </a:rPr>
              <a:t>Erfolgskennzahlen</a:t>
            </a:r>
          </a:p>
        </p:txBody>
      </p:sp>
    </p:spTree>
    <p:extLst>
      <p:ext uri="{BB962C8B-B14F-4D97-AF65-F5344CB8AC3E}">
        <p14:creationId xmlns:p14="http://schemas.microsoft.com/office/powerpoint/2010/main" val="173971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b385d60f68dd989dca1fdc827799d85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11b479caf7b199da365455750e4572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Status xmlns="71af3243-3dd4-4a8d-8c0d-dd76da1f02a5">Not started</Status>
  </documentManagement>
</p:properties>
</file>

<file path=customXml/itemProps1.xml><?xml version="1.0" encoding="utf-8"?>
<ds:datastoreItem xmlns:ds="http://schemas.openxmlformats.org/officeDocument/2006/customXml" ds:itemID="{E7235C91-959C-45D9-B60A-005B894ACEE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EF06AFC-006B-4BB6-8B59-5A9E1B0534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E38AEF-4E2D-4D00-9707-4356DDB77317}">
  <ds:schemaRefs>
    <ds:schemaRef ds:uri="http://schemas.microsoft.com/office/2006/documentManagement/types"/>
    <ds:schemaRef ds:uri="16c05727-aa75-4e4a-9b5f-8a80a1165891"/>
    <ds:schemaRef ds:uri="http://www.w3.org/XML/1998/namespace"/>
    <ds:schemaRef ds:uri="http://purl.org/dc/dcmitype/"/>
    <ds:schemaRef ds:uri="http://purl.org/dc/terms/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71af3243-3dd4-4a8d-8c0d-dd76da1f02a5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Financial design</Template>
  <TotalTime>0</TotalTime>
  <Words>426</Words>
  <Application>Microsoft Office PowerPoint</Application>
  <PresentationFormat>Breitbild</PresentationFormat>
  <Paragraphs>131</Paragraphs>
  <Slides>33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Gill Sans MT</vt:lpstr>
      <vt:lpstr>Parcel</vt:lpstr>
      <vt:lpstr>PowerPoint-Präsentation</vt:lpstr>
      <vt:lpstr>Finanzierungs- Kennzahlen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Zweck der Finanzierungs-kennzahlen </vt:lpstr>
      <vt:lpstr>PowerPoint-Präsentation</vt:lpstr>
      <vt:lpstr>PowerPoint-Präsentation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2020-01-23T08:58:03Z</dcterms:created>
  <dcterms:modified xsi:type="dcterms:W3CDTF">2020-01-27T13:42:45Z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